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comments/modernComment_7FA358FF_EF6DF9E4.xml" ContentType="application/vnd.ms-powerpoint.comments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comments/modernComment_7FA35902_9F468F0B.xml" ContentType="application/vnd.ms-powerpoint.comments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sldIdLst>
    <p:sldId id="300" r:id="rId2"/>
    <p:sldId id="323" r:id="rId3"/>
    <p:sldId id="348" r:id="rId4"/>
    <p:sldId id="2141411558" r:id="rId5"/>
    <p:sldId id="2141411559" r:id="rId6"/>
    <p:sldId id="2141411565" r:id="rId7"/>
    <p:sldId id="2141411557" r:id="rId8"/>
    <p:sldId id="328" r:id="rId9"/>
    <p:sldId id="2141411567" r:id="rId10"/>
    <p:sldId id="2141411568" r:id="rId11"/>
    <p:sldId id="2141411569" r:id="rId12"/>
    <p:sldId id="2141411572" r:id="rId13"/>
    <p:sldId id="2141411574" r:id="rId14"/>
    <p:sldId id="2141411575" r:id="rId15"/>
    <p:sldId id="2141411576" r:id="rId16"/>
    <p:sldId id="2141411577" r:id="rId17"/>
    <p:sldId id="2141411578" r:id="rId18"/>
    <p:sldId id="2141411579" r:id="rId19"/>
    <p:sldId id="2141411580" r:id="rId20"/>
    <p:sldId id="2141411581" r:id="rId21"/>
    <p:sldId id="2141411582" r:id="rId22"/>
    <p:sldId id="2141411583" r:id="rId23"/>
    <p:sldId id="2141411584" r:id="rId24"/>
    <p:sldId id="2141411585" r:id="rId25"/>
    <p:sldId id="2141411586" r:id="rId26"/>
    <p:sldId id="327" r:id="rId27"/>
  </p:sldIdLst>
  <p:sldSz cx="12192000" cy="6858000"/>
  <p:notesSz cx="6858000" cy="9144000"/>
  <p:embeddedFontLst>
    <p:embeddedFont>
      <p:font typeface="Atkinson Hyperlegible" panose="020B0604020202020204" charset="0"/>
      <p:regular r:id="rId29"/>
      <p:bold r:id="rId30"/>
      <p:italic r:id="rId31"/>
      <p:bold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mbria" panose="02040503050406030204" pitchFamily="18" charset="0"/>
      <p:regular r:id="rId37"/>
      <p:bold r:id="rId38"/>
      <p:italic r:id="rId39"/>
      <p:boldItalic r:id="rId40"/>
    </p:embeddedFont>
  </p:embeddedFontLst>
  <p:custDataLst>
    <p:tags r:id="rId4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73A442C-2A9B-00CD-F0B7-C4D91057F0AC}" name="Ashley Sheffel" initials="AS" userId="Ashley Sheffel" providerId="None"/>
  <p188:author id="{D110E6C8-EBDF-AD15-63E7-819D847B16AC}" name="Yolanda Barbera" initials="YB" userId="S::yolandabarbera@yolandabarberalainez.onmicrosoft.com::28aca0f4-1aaa-4658-bd47-4c769d147d54" providerId="AD"/>
  <p188:author id="{8961DACD-F825-5BC4-75B5-0FA6E54C0FA1}" name="G Johnson" initials="GJ" userId="b3c7e1f4b4221d3a" providerId="Windows Live"/>
  <p188:author id="{5280DADF-DD70-A136-2347-57EDDA2CC5D3}" name="Karen Virapen" initials="KV" userId="b334dfaddee2ba9d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BFC"/>
    <a:srgbClr val="0000FF"/>
    <a:srgbClr val="FDDEA3"/>
    <a:srgbClr val="F6EAD2"/>
    <a:srgbClr val="31B09C"/>
    <a:srgbClr val="FF0000"/>
    <a:srgbClr val="F2F2F2"/>
    <a:srgbClr val="98D7CE"/>
    <a:srgbClr val="595959"/>
    <a:srgbClr val="BAE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7DBAC9-EAA8-4F78-9561-ACFBC298A8D8}" v="3" dt="2023-07-05T10:04:27.2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47" autoAdjust="0"/>
    <p:restoredTop sz="91579" autoAdjust="0"/>
  </p:normalViewPr>
  <p:slideViewPr>
    <p:cSldViewPr snapToGrid="0">
      <p:cViewPr>
        <p:scale>
          <a:sx n="136" d="100"/>
          <a:sy n="136" d="100"/>
        </p:scale>
        <p:origin x="-2370" y="-91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viewProps" Target="viewProps.xml"/><Relationship Id="rId48" Type="http://schemas.microsoft.com/office/2018/10/relationships/authors" Target="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n Virapen" userId="b334dfaddee2ba9d" providerId="Windows Live" clId="Web-{D67DBAC9-EAA8-4F78-9561-ACFBC298A8D8}"/>
    <pc:docChg chg="mod">
      <pc:chgData name="Karen Virapen" userId="b334dfaddee2ba9d" providerId="Windows Live" clId="Web-{D67DBAC9-EAA8-4F78-9561-ACFBC298A8D8}" dt="2023-07-05T10:04:27.224" v="2"/>
      <pc:docMkLst>
        <pc:docMk/>
      </pc:docMkLst>
      <pc:sldChg chg="modCm">
        <pc:chgData name="Karen Virapen" userId="b334dfaddee2ba9d" providerId="Windows Live" clId="Web-{D67DBAC9-EAA8-4F78-9561-ACFBC298A8D8}" dt="2023-07-05T10:04:16.864" v="1"/>
        <pc:sldMkLst>
          <pc:docMk/>
          <pc:sldMk cId="4016962020" sldId="214141158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Karen Virapen" userId="b334dfaddee2ba9d" providerId="Windows Live" clId="Web-{D67DBAC9-EAA8-4F78-9561-ACFBC298A8D8}" dt="2023-07-05T10:04:16.864" v="1"/>
              <pc2:cmMkLst xmlns:pc2="http://schemas.microsoft.com/office/powerpoint/2019/9/main/command">
                <pc:docMk/>
                <pc:sldMk cId="4016962020" sldId="2141411583"/>
                <pc2:cmMk id="{FACFE361-3A6E-443F-BC0D-0CD5DBDADE91}"/>
              </pc2:cmMkLst>
              <pc226:cmRplyChg chg="add">
                <pc226:chgData name="Karen Virapen" userId="b334dfaddee2ba9d" providerId="Windows Live" clId="Web-{D67DBAC9-EAA8-4F78-9561-ACFBC298A8D8}" dt="2023-07-05T10:04:16.864" v="1"/>
                <pc2:cmRplyMkLst xmlns:pc2="http://schemas.microsoft.com/office/powerpoint/2019/9/main/command">
                  <pc:docMk/>
                  <pc:sldMk cId="4016962020" sldId="2141411583"/>
                  <pc2:cmMk id="{FACFE361-3A6E-443F-BC0D-0CD5DBDADE91}"/>
                  <pc2:cmRplyMk id="{EB40AFD0-341D-46A9-B202-0233067D3BE0}"/>
                </pc2:cmRplyMkLst>
              </pc226:cmRplyChg>
            </pc226:cmChg>
          </p:ext>
        </pc:extLst>
      </pc:sldChg>
      <pc:sldChg chg="modCm">
        <pc:chgData name="Karen Virapen" userId="b334dfaddee2ba9d" providerId="Windows Live" clId="Web-{D67DBAC9-EAA8-4F78-9561-ACFBC298A8D8}" dt="2023-07-05T10:04:27.224" v="2"/>
        <pc:sldMkLst>
          <pc:docMk/>
          <pc:sldMk cId="2672201483" sldId="214141158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Karen Virapen" userId="b334dfaddee2ba9d" providerId="Windows Live" clId="Web-{D67DBAC9-EAA8-4F78-9561-ACFBC298A8D8}" dt="2023-07-05T10:04:27.224" v="2"/>
              <pc2:cmMkLst xmlns:pc2="http://schemas.microsoft.com/office/powerpoint/2019/9/main/command">
                <pc:docMk/>
                <pc:sldMk cId="2672201483" sldId="2141411586"/>
                <pc2:cmMk id="{9D69C143-C2FB-40D3-9E2A-BBB749C6B312}"/>
              </pc2:cmMkLst>
              <pc226:cmRplyChg chg="add">
                <pc226:chgData name="Karen Virapen" userId="b334dfaddee2ba9d" providerId="Windows Live" clId="Web-{D67DBAC9-EAA8-4F78-9561-ACFBC298A8D8}" dt="2023-07-05T10:04:27.224" v="2"/>
                <pc2:cmRplyMkLst xmlns:pc2="http://schemas.microsoft.com/office/powerpoint/2019/9/main/command">
                  <pc:docMk/>
                  <pc:sldMk cId="2672201483" sldId="2141411586"/>
                  <pc2:cmMk id="{9D69C143-C2FB-40D3-9E2A-BBB749C6B312}"/>
                  <pc2:cmRplyMk id="{C80C9C5C-205A-4E20-A788-4D1B76E64AE3}"/>
                </pc2:cmRplyMkLst>
              </pc226:cmRplyChg>
            </pc226:cmChg>
          </p:ext>
        </pc:extLst>
      </pc:sldChg>
    </pc:docChg>
  </pc:docChgLst>
</pc:chgInfo>
</file>

<file path=ppt/comments/modernComment_7FA358FF_EF6DF9E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ACFE361-3A6E-443F-BC0D-0CD5DBDADE91}" authorId="{D110E6C8-EBDF-AD15-63E7-819D847B16AC}" created="2023-07-02T21:47:20.03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016962020" sldId="2141411583"/>
      <ac:picMk id="12" creationId="{7960E42F-709C-4F45-B2F7-8AFEE3A3DDB9}"/>
    </ac:deMkLst>
    <p188:replyLst>
      <p188:reply id="{EB40AFD0-341D-46A9-B202-0233067D3BE0}" authorId="{5280DADF-DD70-A136-2347-57EDDA2CC5D3}" created="2023-07-05T10:04:16.864">
        <p188:txBody>
          <a:bodyPr/>
          <a:lstStyle/>
          <a:p>
            <a:r>
              <a:rPr lang="en-US"/>
              <a:t>Done</a:t>
            </a:r>
          </a:p>
        </p188:txBody>
      </p188:reply>
    </p188:replyLst>
    <p188:txBody>
      <a:bodyPr/>
      <a:lstStyle/>
      <a:p>
        <a:r>
          <a:rPr lang="en-US"/>
          <a:t>Replace image with Deck1_Slide22</a:t>
        </a:r>
      </a:p>
    </p188:txBody>
  </p188:cm>
</p188:cmLst>
</file>

<file path=ppt/comments/modernComment_7FA35902_9F468F0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D69C143-C2FB-40D3-9E2A-BBB749C6B312}" authorId="{D110E6C8-EBDF-AD15-63E7-819D847B16AC}" created="2023-07-02T21:49:20.34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672201483" sldId="2141411586"/>
      <ac:picMk id="24" creationId="{099FB0CD-09DC-4745-946B-FEF1C9F60612}"/>
    </ac:deMkLst>
    <p188:replyLst>
      <p188:reply id="{C80C9C5C-205A-4E20-A788-4D1B76E64AE3}" authorId="{5280DADF-DD70-A136-2347-57EDDA2CC5D3}" created="2023-07-05T10:04:27.224">
        <p188:txBody>
          <a:bodyPr/>
          <a:lstStyle/>
          <a:p>
            <a:r>
              <a:rPr lang="en-US"/>
              <a:t>Done</a:t>
            </a:r>
          </a:p>
        </p188:txBody>
      </p188:reply>
    </p188:replyLst>
    <p188:txBody>
      <a:bodyPr/>
      <a:lstStyle/>
      <a:p>
        <a:r>
          <a:rPr lang="en-US"/>
          <a:t>Replace image with Deck1_Slide25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55448C-9631-42E7-A042-829907BF31F8}" type="datetimeFigureOut">
              <a:rPr lang="en-GB" smtClean="0"/>
              <a:t>05/07/2023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D9D50-C061-45AE-A04B-DE5F593CE4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953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Welcome to Unit 1 of Module 4.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379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If you attempt to log in to a device that has already been registered, you will get this error message.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0" indent="0">
              <a:buFont typeface="Arial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8314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Let’s now look at the organization of the screen elements used when answering questions within </a:t>
            </a:r>
            <a:r>
              <a:rPr lang="en-IE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CSPro</a:t>
            </a:r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.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 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There are 8 screen elements that data collectors need to know about.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1D9D50-C061-45AE-A04B-DE5F593CE4B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5562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survey.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69546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menu 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icon, with data entry functions.</a:t>
            </a:r>
            <a:endParaRPr lang="en-GB" b="0" dirty="0">
              <a:effectLst/>
            </a:endParaRPr>
          </a:p>
          <a:p>
            <a:pPr rtl="0"/>
            <a:br>
              <a:rPr lang="en-GB" b="0" dirty="0">
                <a:effectLst/>
              </a:rPr>
            </a:b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Clicking on this icon will display a list of navigation options used during data entry.</a:t>
            </a:r>
            <a:endParaRPr lang="en-GB" b="0" dirty="0">
              <a:effectLst/>
            </a:endParaRPr>
          </a:p>
          <a:p>
            <a:br>
              <a:rPr lang="en-GB" dirty="0"/>
            </a:b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4759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pencil and paper 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</a:t>
            </a:r>
            <a:endParaRPr lang="en-GB" b="0" dirty="0">
              <a:effectLst/>
            </a:endParaRPr>
          </a:p>
          <a:p>
            <a:pPr rtl="0"/>
            <a:br>
              <a:rPr lang="en-GB" b="0" dirty="0">
                <a:effectLst/>
              </a:rPr>
            </a:b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Clicking on this icon displays a screen to type a field-specific note. </a:t>
            </a:r>
            <a:endParaRPr lang="en-GB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1414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icon.</a:t>
            </a:r>
            <a:endParaRPr lang="en-GB" b="0" dirty="0">
              <a:effectLst/>
            </a:endParaRPr>
          </a:p>
          <a:p>
            <a:pPr rtl="0"/>
            <a:br>
              <a:rPr lang="en-GB" b="0" dirty="0">
                <a:effectLst/>
              </a:rPr>
            </a:b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Clicking on this icon and typing in a query allows you to filter the response listing.</a:t>
            </a:r>
            <a:endParaRPr lang="en-GB" b="0" dirty="0">
              <a:effectLst/>
            </a:endParaRPr>
          </a:p>
          <a:p>
            <a:br>
              <a:rPr lang="en-GB" dirty="0"/>
            </a:br>
            <a:br>
              <a:rPr lang="en-GB" dirty="0"/>
            </a:b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76214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 number.</a:t>
            </a:r>
            <a:endParaRPr lang="en-GB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30953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text.</a:t>
            </a:r>
            <a:endParaRPr lang="en-GB" b="0" dirty="0">
              <a:effectLst/>
            </a:endParaRPr>
          </a:p>
          <a:p>
            <a:br>
              <a:rPr lang="en-GB" b="0" dirty="0">
                <a:effectLst/>
              </a:rPr>
            </a:b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 text appearing in 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instructions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data collector.</a:t>
            </a:r>
            <a:br>
              <a:rPr lang="en-GB" dirty="0"/>
            </a:br>
            <a:br>
              <a:rPr lang="en-GB" dirty="0"/>
            </a:b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0853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 options.</a:t>
            </a:r>
            <a:endParaRPr lang="en-GB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6394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left- and right-hand navigation buttons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GB" b="0" dirty="0">
              <a:effectLst/>
            </a:endParaRPr>
          </a:p>
          <a:p>
            <a:pPr rtl="0"/>
            <a:br>
              <a:rPr lang="en-GB" b="0" dirty="0">
                <a:effectLst/>
              </a:rPr>
            </a:b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buttons enable you to move forwards or backwards in the data entry application.</a:t>
            </a:r>
            <a:br>
              <a:rPr lang="en-GB" dirty="0"/>
            </a:br>
            <a:br>
              <a:rPr lang="en-GB" dirty="0"/>
            </a:b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906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By the end of this unit, you will be able to: 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 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explain how to register a device for data collection;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describe the </a:t>
            </a:r>
            <a:r>
              <a:rPr lang="en-IE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CSPro</a:t>
            </a:r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application screen elements and response options.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457200"/>
            <a:r>
              <a:rPr lang="en-IE" sz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 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228600"/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</a:t>
            </a:r>
            <a:r>
              <a:rPr lang="en-IE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171450" indent="-171450">
              <a:buFont typeface="Arial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2223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4 kinds of response options in the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CSPro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application:</a:t>
            </a:r>
          </a:p>
          <a:p>
            <a:pPr rtl="0"/>
            <a:endParaRPr lang="en-GB" b="0" dirty="0">
              <a:effectLst/>
            </a:endParaRP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radio buttons;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numeric field;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combo box; and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 box.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1D9D50-C061-45AE-A04B-DE5F593CE4B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9530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presented with a list of 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radio buttons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only one can be selected. </a:t>
            </a:r>
            <a:endParaRPr lang="en-GB" b="0" dirty="0">
              <a:effectLst/>
            </a:endParaRPr>
          </a:p>
          <a:p>
            <a:pPr rtl="0"/>
            <a:br>
              <a:rPr lang="en-GB" b="0" dirty="0">
                <a:effectLst/>
              </a:rPr>
            </a:b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Radio buttons are the same as the single answer options in the paper questionnaire. </a:t>
            </a:r>
            <a:endParaRPr lang="en-GB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7517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numeric field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allows for a response that is a number only. </a:t>
            </a:r>
            <a:endParaRPr lang="en-GB" b="0" dirty="0">
              <a:effectLst/>
            </a:endParaRPr>
          </a:p>
          <a:p>
            <a:pPr rtl="0"/>
            <a:br>
              <a:rPr lang="en-GB" b="0" dirty="0">
                <a:effectLst/>
              </a:rPr>
            </a:b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Often a range will be set so only valid numeric responses can be entered.</a:t>
            </a:r>
            <a:endParaRPr lang="en-GB" b="0" dirty="0">
              <a:effectLst/>
            </a:endParaRPr>
          </a:p>
          <a:p>
            <a:pPr rtl="0"/>
            <a:br>
              <a:rPr lang="en-GB" b="0" dirty="0">
                <a:effectLst/>
              </a:rPr>
            </a:b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example, in which we are asking how many days per week the facility is open for non-emergency outpatient services, the number of days per week must be a number between 1 and 7.</a:t>
            </a:r>
            <a:endParaRPr lang="en-GB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36139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combo box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used when a question requires a numeric response, but pre-coded responses have been provided for options such as “None” or “Don’t know”.</a:t>
            </a:r>
            <a:endParaRPr lang="en-GB" b="0" dirty="0">
              <a:effectLst/>
            </a:endParaRPr>
          </a:p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b="0" dirty="0">
              <a:effectLst/>
            </a:endParaRPr>
          </a:p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you click on the filter to the right of the numeric response box, you can see the radio button-type responses allowed and can then select one, or enter a number if the response does not match the option.</a:t>
            </a:r>
            <a:endParaRPr lang="en-GB" b="0" dirty="0">
              <a:effectLst/>
            </a:endParaRPr>
          </a:p>
          <a:p>
            <a:br>
              <a:rPr lang="en-GB" dirty="0"/>
            </a:br>
            <a:endParaRPr lang="en-GB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7903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example:</a:t>
            </a:r>
          </a:p>
          <a:p>
            <a:pPr rtl="0"/>
            <a:endParaRPr lang="en-GB" b="0" dirty="0">
              <a:effectLst/>
            </a:endParaRP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the respondent says that the total official number of authorized inpatient beds in the facility is 18, the data collector will need to enter the number 18;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the respondent says there are no authorized inpatient beds, the data collector would select the ‘Zero dedicated beds’ radio button.</a:t>
            </a:r>
          </a:p>
          <a:p>
            <a:br>
              <a:rPr lang="en-GB" dirty="0"/>
            </a:br>
            <a:endParaRPr lang="en-GB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82194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enter data in a 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 box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field, the data collector needs to type the response using the keyboard. </a:t>
            </a:r>
            <a:endParaRPr lang="en-GB" b="0" dirty="0">
              <a:effectLst/>
            </a:endParaRPr>
          </a:p>
          <a:p>
            <a:pPr rtl="0"/>
            <a:br>
              <a:rPr lang="en-GB" b="0" dirty="0">
                <a:effectLst/>
              </a:rPr>
            </a:b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 keyboard does not appear automatically, clicking on the field will make the keyboard appear.</a:t>
            </a:r>
            <a:br>
              <a:rPr lang="en-GB" dirty="0"/>
            </a:br>
            <a:endParaRPr lang="en-GB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4067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have now completed Unit 1.</a:t>
            </a:r>
            <a:endParaRPr lang="en-GB" b="0" dirty="0">
              <a:effectLst/>
            </a:endParaRPr>
          </a:p>
          <a:p>
            <a:pPr rtl="0"/>
            <a:br>
              <a:rPr lang="en-GB" b="0" dirty="0">
                <a:effectLst/>
              </a:rPr>
            </a:b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next unit, we will look at key user roles within the HHFA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CSPro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system.</a:t>
            </a:r>
            <a:endParaRPr lang="en-GB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917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To start </a:t>
            </a:r>
            <a:r>
              <a:rPr lang="en-IE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CSPro</a:t>
            </a:r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, click on the </a:t>
            </a:r>
            <a:r>
              <a:rPr lang="en-IE" sz="12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CSEntry</a:t>
            </a:r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icon on your device.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 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This will take you to the </a:t>
            </a:r>
            <a:r>
              <a:rPr lang="en-IE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Entry applications </a:t>
            </a:r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screen.</a:t>
            </a:r>
            <a:endParaRPr lang="en-I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4106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When opening </a:t>
            </a:r>
            <a:r>
              <a:rPr lang="en-IE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CSEntry</a:t>
            </a:r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, all data entry applications on the device are displayed.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To open an application, click on it. 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 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If only one application is on the device, it will open automatically.</a:t>
            </a:r>
          </a:p>
          <a:p>
            <a:endParaRPr lang="en-IE" sz="1200" dirty="0">
              <a:effectLst/>
              <a:latin typeface="Calibri" panose="020F0502020204030204" pitchFamily="34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I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example, there is only one application, the WHO HHFA application, so it will open automatically.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241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Opening the HHFA application from the Entry Applications List brings you to the Login screen, which contains: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 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the survey country and year of survey;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the application publish date and time;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the user who has pre-registered the device (if no user has registered the device, this text will be blank); and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a window to enter the login code to access the main menu.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148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 registration restricts a data collection device to a 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 user.</a:t>
            </a:r>
            <a:endParaRPr lang="en-GB" b="0" dirty="0">
              <a:effectLst/>
            </a:endParaRPr>
          </a:p>
          <a:p>
            <a:pPr rtl="0"/>
            <a:br>
              <a:rPr lang="en-GB" b="0" dirty="0">
                <a:effectLst/>
              </a:rPr>
            </a:b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needed because:</a:t>
            </a:r>
          </a:p>
          <a:p>
            <a:pPr rtl="0"/>
            <a:endParaRPr lang="en-GB" b="0" dirty="0">
              <a:effectLst/>
            </a:endParaRP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 data collector logs into 2 different devices to collect data for the same facility, this will result in duplication and/or data loss; and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 team leader logs into 2 different devices and syncs data, this will result in duplication of data on the central server.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1D9D50-C061-45AE-A04B-DE5F593CE4B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9907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To resolve this, we must restrict registration to 1 device per data collector, team leader, or supervisor.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 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Let’s look at how to register a device. 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002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On initial login into the device, you will be prompted to register the device under your code.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0" indent="0">
              <a:buFont typeface="Arial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4215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Once the correct code is entered, a message to confirm successful registration will appear.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0" indent="0">
              <a:buFont typeface="Arial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791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979F1-05A3-4387-9047-8268792CE6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9257D8-8E90-4BD3-BD75-EC6A1FDFC2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1270674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E7B00-9E38-48BD-BD42-585E5B855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62318-839A-4DDB-AF7F-45DACAE6C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987B4-2514-406D-B06A-514A36A974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05/07/2023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EC6CB-FB4B-4747-A6C9-07B449B88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30FBF-9DC0-41DC-B410-5E37DDED0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864880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554561-7F4C-422F-8E1F-711420A6B4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54B118-3C98-497F-B8E6-AEBCC31A99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9668B-8E65-4318-9CEE-0F1452AD7E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05/07/2023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DDD7F-A795-48C9-A231-763010EBF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3A3BD-0C69-402D-A27C-A44D40452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1046886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E6A1C-CFCE-4465-ABAA-B8C208D21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C2C64-E46C-497D-8F72-DC94C614A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0DD8F-9785-4942-ACD0-C6B973D8E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05/07/2023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E645A-8142-4BF4-AAEA-2FBD85F0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24A14-094F-464A-B7D7-1E73DADE4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981816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4BEEE-DAE7-4F47-8541-54166AF1B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12E93-C960-4135-8A27-F88922A9C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B0224-69A1-4B8A-9CFB-05EA2A0E12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05/07/2023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EA8A2-0B04-40FB-8BDB-6D62EAEF7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393D8-AEEE-4AA2-BCB6-53E8C3FD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3388247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BC8C3-7C4A-4EE6-B177-515F3C8AE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43D30-0AED-4F72-8850-D78E9DA62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7DBDC9-5432-419C-81D3-7339C35C66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C437F-64CD-4199-9402-DB1AC56586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05/07/2023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DE094F-4283-4248-A6E4-76FAA6531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3E755-361D-4A07-9A04-F3672E0B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065744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BF21F-A968-449D-9FA2-CD5BD9EEE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07DC4-998D-4CFC-8745-1C33E9C6F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33E50B-6A8C-4134-8F3C-2EBD034B6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0FA19B-EC28-42AD-970C-0FBA3DF7C8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7156B2-52AE-4203-82A9-0A3A38D4EC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9B79C6-97D2-47ED-9D6F-89F52B67B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05/07/2023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088382-302A-42A5-96FC-00CD76AF2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3C413-632F-487F-A064-ECCFF20CC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285609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FE986-CC09-40CB-8794-728D3A4D5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1C4580-E0E0-410E-A8EF-5596354241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05/07/2023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0021B1-B1A5-4390-9931-62B9973AD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E1ED0-6B72-4D34-AF65-543DAD8F5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505985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1B427D-848C-4440-B914-46185C91A9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05/07/2023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E70E5F-7E9C-4E79-B83A-F4E7F1647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BC04C-EDBB-432A-BF79-45E0343C5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923972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1281D-9C7D-4187-9515-3D6F62106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45368-E801-4D4A-B2F4-A47CEC9BB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DBD52-441C-459D-BF68-BD401B80A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D469C6-7A38-4890-B220-CFCECB42C6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05/07/2023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6B9655-B326-4380-AD04-96DBAA6BC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750C96-C745-4135-AE92-FA4AE6EC7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938352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7FD55-E903-4166-B501-905B0C2BA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2E65C9-DDAA-466A-A6FC-7D116EDC8C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AA80B-212E-41D3-87AF-FC58A5D07A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63AF25-52CF-4127-AE62-8E55B6DAE2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05/07/2023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94994E-CCCB-42D2-A6E5-F7BFB558C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6B599-E99E-4B76-A90C-C8233724F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539192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AAB451-C634-4A9E-BFB0-9D91D0869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2FA12-8D9E-475C-A9D6-5357EB51C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2613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13.jp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microsoft.com/office/2018/10/relationships/comments" Target="../comments/modernComment_7FA358FF_EF6DF9E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microsoft.com/office/2018/10/relationships/comments" Target="../comments/modernComment_7FA35902_9F468F0B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11.jp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12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BB4486-8548-7693-0F10-43CD15A9C0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25" y="236365"/>
            <a:ext cx="2141567" cy="65585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EFF31C0-596D-4351-B46F-8440B6312256}"/>
              </a:ext>
            </a:extLst>
          </p:cNvPr>
          <p:cNvGrpSpPr/>
          <p:nvPr/>
        </p:nvGrpSpPr>
        <p:grpSpPr>
          <a:xfrm>
            <a:off x="1" y="1805920"/>
            <a:ext cx="12175670" cy="3243080"/>
            <a:chOff x="1" y="1805920"/>
            <a:chExt cx="12175670" cy="324308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73EB9B5-8DB0-C2BA-6F75-5397B8DDBBCD}"/>
                </a:ext>
              </a:extLst>
            </p:cNvPr>
            <p:cNvGrpSpPr/>
            <p:nvPr/>
          </p:nvGrpSpPr>
          <p:grpSpPr>
            <a:xfrm>
              <a:off x="3225226" y="1805920"/>
              <a:ext cx="8950445" cy="3240000"/>
              <a:chOff x="3225226" y="1805920"/>
              <a:chExt cx="8950445" cy="3240000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209C60B-4EAE-983B-EB90-2186CBA79AFC}"/>
                  </a:ext>
                </a:extLst>
              </p:cNvPr>
              <p:cNvSpPr/>
              <p:nvPr/>
            </p:nvSpPr>
            <p:spPr>
              <a:xfrm>
                <a:off x="3225226" y="1805920"/>
                <a:ext cx="8950445" cy="3240000"/>
              </a:xfrm>
              <a:prstGeom prst="rect">
                <a:avLst/>
              </a:prstGeom>
              <a:solidFill>
                <a:srgbClr val="25B1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7A08889B-A57A-D7C8-EAE7-BACEAFFB47D7}"/>
                  </a:ext>
                </a:extLst>
              </p:cNvPr>
              <p:cNvGrpSpPr/>
              <p:nvPr/>
            </p:nvGrpSpPr>
            <p:grpSpPr>
              <a:xfrm>
                <a:off x="3497856" y="2566165"/>
                <a:ext cx="8363936" cy="1623426"/>
                <a:chOff x="3029663" y="2782807"/>
                <a:chExt cx="8363936" cy="1623426"/>
              </a:xfrm>
            </p:grpSpPr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C5CA4A5-1A67-5576-0CC7-176E1C118893}"/>
                    </a:ext>
                  </a:extLst>
                </p:cNvPr>
                <p:cNvSpPr txBox="1"/>
                <p:nvPr/>
              </p:nvSpPr>
              <p:spPr>
                <a:xfrm>
                  <a:off x="3029663" y="2782807"/>
                  <a:ext cx="4720763" cy="595869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b">
                  <a:spAutoFit/>
                </a:bodyPr>
                <a:lstStyle>
                  <a:lvl1pPr algn="r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>
                      <a:solidFill>
                        <a:schemeClr val="bg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en-GB" sz="3600" dirty="0"/>
                    <a:t>Unit 1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E7EEC0C-39AC-6792-600F-2FF2EFB7D9EB}"/>
                    </a:ext>
                  </a:extLst>
                </p:cNvPr>
                <p:cNvSpPr txBox="1"/>
                <p:nvPr/>
              </p:nvSpPr>
              <p:spPr>
                <a:xfrm>
                  <a:off x="3029663" y="3642562"/>
                  <a:ext cx="8363936" cy="763671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b">
                  <a:spAutoFit/>
                </a:bodyPr>
                <a:lstStyle>
                  <a:lvl1pPr algn="r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>
                      <a:solidFill>
                        <a:schemeClr val="bg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en-GB" sz="4800" dirty="0" err="1"/>
                    <a:t>CSPro</a:t>
                  </a:r>
                  <a:r>
                    <a:rPr lang="en-GB" sz="4800" dirty="0"/>
                    <a:t> application basics</a:t>
                  </a:r>
                </a:p>
              </p:txBody>
            </p:sp>
          </p:grp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37EE406-88EA-4B8D-8328-47404BB29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3" y="1807445"/>
              <a:ext cx="3243079" cy="324003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0067691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6831385" cy="611122"/>
            <a:chOff x="-1235" y="-815"/>
            <a:chExt cx="6831385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50" y="21482"/>
              <a:ext cx="60960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Device registration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02986E6-BAC3-4A72-B244-ED81670C2F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26" t="44113" r="3593" b="46338"/>
          <a:stretch/>
        </p:blipFill>
        <p:spPr>
          <a:xfrm>
            <a:off x="518271" y="2359814"/>
            <a:ext cx="11155458" cy="18136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419448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header">
            <a:extLst>
              <a:ext uri="{FF2B5EF4-FFF2-40B4-BE49-F238E27FC236}">
                <a16:creationId xmlns:a16="http://schemas.microsoft.com/office/drawing/2014/main" id="{84D8390B-55BB-DC68-6C38-234C5F4C2E56}"/>
              </a:ext>
            </a:extLst>
          </p:cNvPr>
          <p:cNvGrpSpPr/>
          <p:nvPr/>
        </p:nvGrpSpPr>
        <p:grpSpPr>
          <a:xfrm>
            <a:off x="-1235" y="-815"/>
            <a:ext cx="10849857" cy="611122"/>
            <a:chOff x="-1235" y="-815"/>
            <a:chExt cx="10849857" cy="61112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D478BE-FBDA-DC64-8558-B8C0FB8235B4}"/>
                </a:ext>
              </a:extLst>
            </p:cNvPr>
            <p:cNvSpPr txBox="1"/>
            <p:nvPr/>
          </p:nvSpPr>
          <p:spPr>
            <a:xfrm>
              <a:off x="734150" y="21600"/>
              <a:ext cx="1011447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tkinson Hyperlegible"/>
                  <a:ea typeface="+mn-ea"/>
                  <a:cs typeface="+mn-cs"/>
                </a:rPr>
                <a:t>Questionnaire screen elements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BBCD590-2449-7FDC-111E-501E5119F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60A145E-2AAE-A397-2D86-6D5DD29F7F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32" t="-452"/>
          <a:stretch/>
        </p:blipFill>
        <p:spPr>
          <a:xfrm>
            <a:off x="3952358" y="1247029"/>
            <a:ext cx="4278418" cy="462587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" name="cover">
            <a:extLst>
              <a:ext uri="{FF2B5EF4-FFF2-40B4-BE49-F238E27FC236}">
                <a16:creationId xmlns:a16="http://schemas.microsoft.com/office/drawing/2014/main" id="{9B93ABE9-35E6-408F-AB65-197A3F52086A}"/>
              </a:ext>
            </a:extLst>
          </p:cNvPr>
          <p:cNvSpPr/>
          <p:nvPr/>
        </p:nvSpPr>
        <p:spPr>
          <a:xfrm>
            <a:off x="903249" y="691376"/>
            <a:ext cx="10682868" cy="559791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01 survey name">
            <a:extLst>
              <a:ext uri="{FF2B5EF4-FFF2-40B4-BE49-F238E27FC236}">
                <a16:creationId xmlns:a16="http://schemas.microsoft.com/office/drawing/2014/main" id="{73CFB670-F0EE-4B8D-B1CB-3F9DCE8944E1}"/>
              </a:ext>
            </a:extLst>
          </p:cNvPr>
          <p:cNvGrpSpPr/>
          <p:nvPr/>
        </p:nvGrpSpPr>
        <p:grpSpPr>
          <a:xfrm>
            <a:off x="734150" y="1300447"/>
            <a:ext cx="5360074" cy="1080000"/>
            <a:chOff x="734150" y="2142000"/>
            <a:chExt cx="5360074" cy="1080000"/>
          </a:xfrm>
        </p:grpSpPr>
        <p:sp>
          <p:nvSpPr>
            <p:cNvPr id="11" name="grid1">
              <a:extLst>
                <a:ext uri="{FF2B5EF4-FFF2-40B4-BE49-F238E27FC236}">
                  <a16:creationId xmlns:a16="http://schemas.microsoft.com/office/drawing/2014/main" id="{B26F9067-29FC-40AE-89EE-2C25F4B80F24}"/>
                </a:ext>
              </a:extLst>
            </p:cNvPr>
            <p:cNvSpPr txBox="1"/>
            <p:nvPr/>
          </p:nvSpPr>
          <p:spPr>
            <a:xfrm>
              <a:off x="734150" y="2142000"/>
              <a:ext cx="5360074" cy="1080000"/>
            </a:xfrm>
            <a:prstGeom prst="rect">
              <a:avLst/>
            </a:prstGeom>
            <a:solidFill>
              <a:srgbClr val="CBEBE6"/>
            </a:solidFill>
          </p:spPr>
          <p:txBody>
            <a:bodyPr vert="horz" wrap="square" lIns="91440" tIns="900000" rIns="91440" bIns="45720" rtlCol="0" anchor="ctr">
              <a:noAutofit/>
            </a:bodyPr>
            <a:lstStyle>
              <a:lvl1pPr algn="r">
                <a:lnSpc>
                  <a:spcPct val="90000"/>
                </a:lnSpc>
                <a:spcBef>
                  <a:spcPct val="0"/>
                </a:spcBef>
                <a:buNone/>
                <a:defRPr sz="44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" name="quest type 1">
              <a:extLst>
                <a:ext uri="{FF2B5EF4-FFF2-40B4-BE49-F238E27FC236}">
                  <a16:creationId xmlns:a16="http://schemas.microsoft.com/office/drawing/2014/main" id="{1A72878D-0EBB-4017-BD80-B48519DE7477}"/>
                </a:ext>
              </a:extLst>
            </p:cNvPr>
            <p:cNvSpPr/>
            <p:nvPr/>
          </p:nvSpPr>
          <p:spPr>
            <a:xfrm>
              <a:off x="1020943" y="2322000"/>
              <a:ext cx="720000" cy="720000"/>
            </a:xfrm>
            <a:prstGeom prst="rect">
              <a:avLst/>
            </a:prstGeom>
            <a:solidFill>
              <a:srgbClr val="98D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rgbClr val="595959"/>
                  </a:solidFill>
                </a:rPr>
                <a:t>1</a:t>
              </a:r>
            </a:p>
          </p:txBody>
        </p:sp>
      </p:grpSp>
      <p:sp>
        <p:nvSpPr>
          <p:cNvPr id="13" name="TextBox 1">
            <a:extLst>
              <a:ext uri="{FF2B5EF4-FFF2-40B4-BE49-F238E27FC236}">
                <a16:creationId xmlns:a16="http://schemas.microsoft.com/office/drawing/2014/main" id="{1165BDA9-9E6F-4DCF-836D-4C70ADAD57A3}"/>
              </a:ext>
            </a:extLst>
          </p:cNvPr>
          <p:cNvSpPr txBox="1"/>
          <p:nvPr/>
        </p:nvSpPr>
        <p:spPr>
          <a:xfrm>
            <a:off x="1924748" y="1609615"/>
            <a:ext cx="36381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Survey name</a:t>
            </a:r>
          </a:p>
        </p:txBody>
      </p:sp>
      <p:grpSp>
        <p:nvGrpSpPr>
          <p:cNvPr id="14" name="02 user agenda">
            <a:extLst>
              <a:ext uri="{FF2B5EF4-FFF2-40B4-BE49-F238E27FC236}">
                <a16:creationId xmlns:a16="http://schemas.microsoft.com/office/drawing/2014/main" id="{4D85C3F7-F1F2-4A45-B588-F0620E9F6985}"/>
              </a:ext>
            </a:extLst>
          </p:cNvPr>
          <p:cNvGrpSpPr/>
          <p:nvPr/>
        </p:nvGrpSpPr>
        <p:grpSpPr>
          <a:xfrm>
            <a:off x="734149" y="2479968"/>
            <a:ext cx="5360074" cy="1080000"/>
            <a:chOff x="734149" y="3417771"/>
            <a:chExt cx="5360074" cy="1080000"/>
          </a:xfrm>
        </p:grpSpPr>
        <p:sp>
          <p:nvSpPr>
            <p:cNvPr id="15" name="grid1">
              <a:extLst>
                <a:ext uri="{FF2B5EF4-FFF2-40B4-BE49-F238E27FC236}">
                  <a16:creationId xmlns:a16="http://schemas.microsoft.com/office/drawing/2014/main" id="{37A7D1DE-4D3A-450D-86F8-BD16AC725508}"/>
                </a:ext>
              </a:extLst>
            </p:cNvPr>
            <p:cNvSpPr txBox="1"/>
            <p:nvPr/>
          </p:nvSpPr>
          <p:spPr>
            <a:xfrm>
              <a:off x="734149" y="3417771"/>
              <a:ext cx="5360074" cy="1080000"/>
            </a:xfrm>
            <a:prstGeom prst="rect">
              <a:avLst/>
            </a:prstGeom>
            <a:solidFill>
              <a:srgbClr val="C7DDF1"/>
            </a:solidFill>
          </p:spPr>
          <p:txBody>
            <a:bodyPr vert="horz" wrap="square" lIns="91440" tIns="900000" rIns="91440" bIns="45720" rtlCol="0" anchor="ctr">
              <a:no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Bef>
                  <a:spcPct val="0"/>
                </a:spcBef>
                <a:buNone/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GB" dirty="0"/>
            </a:p>
          </p:txBody>
        </p:sp>
        <p:sp>
          <p:nvSpPr>
            <p:cNvPr id="16" name="quest type 1">
              <a:extLst>
                <a:ext uri="{FF2B5EF4-FFF2-40B4-BE49-F238E27FC236}">
                  <a16:creationId xmlns:a16="http://schemas.microsoft.com/office/drawing/2014/main" id="{9A7624B2-4791-4616-AC1D-3C12AEF833B2}"/>
                </a:ext>
              </a:extLst>
            </p:cNvPr>
            <p:cNvSpPr/>
            <p:nvPr/>
          </p:nvSpPr>
          <p:spPr>
            <a:xfrm>
              <a:off x="1020943" y="3597771"/>
              <a:ext cx="720000" cy="720000"/>
            </a:xfrm>
            <a:prstGeom prst="rect">
              <a:avLst/>
            </a:prstGeom>
            <a:solidFill>
              <a:srgbClr val="B3C0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rgbClr val="595959"/>
                  </a:solidFill>
                </a:rPr>
                <a:t>2</a:t>
              </a:r>
            </a:p>
          </p:txBody>
        </p:sp>
      </p:grpSp>
      <p:sp>
        <p:nvSpPr>
          <p:cNvPr id="17" name="TextBox 2">
            <a:extLst>
              <a:ext uri="{FF2B5EF4-FFF2-40B4-BE49-F238E27FC236}">
                <a16:creationId xmlns:a16="http://schemas.microsoft.com/office/drawing/2014/main" id="{EC64C48E-6A4C-49CE-A36B-00D3A094619B}"/>
              </a:ext>
            </a:extLst>
          </p:cNvPr>
          <p:cNvSpPr txBox="1"/>
          <p:nvPr/>
        </p:nvSpPr>
        <p:spPr>
          <a:xfrm>
            <a:off x="1924747" y="2789136"/>
            <a:ext cx="36381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 menu</a:t>
            </a:r>
          </a:p>
        </p:txBody>
      </p:sp>
      <p:grpSp>
        <p:nvGrpSpPr>
          <p:cNvPr id="18" name="03 pencil paper icon">
            <a:extLst>
              <a:ext uri="{FF2B5EF4-FFF2-40B4-BE49-F238E27FC236}">
                <a16:creationId xmlns:a16="http://schemas.microsoft.com/office/drawing/2014/main" id="{8E1F5D68-3B46-4850-9E59-519E21F3ED83}"/>
              </a:ext>
            </a:extLst>
          </p:cNvPr>
          <p:cNvGrpSpPr/>
          <p:nvPr/>
        </p:nvGrpSpPr>
        <p:grpSpPr>
          <a:xfrm>
            <a:off x="734149" y="3667510"/>
            <a:ext cx="5360074" cy="1080000"/>
            <a:chOff x="734149" y="4689956"/>
            <a:chExt cx="5360074" cy="1080000"/>
          </a:xfrm>
        </p:grpSpPr>
        <p:sp>
          <p:nvSpPr>
            <p:cNvPr id="19" name="grid1">
              <a:extLst>
                <a:ext uri="{FF2B5EF4-FFF2-40B4-BE49-F238E27FC236}">
                  <a16:creationId xmlns:a16="http://schemas.microsoft.com/office/drawing/2014/main" id="{1A4664D6-41E9-40FF-A72F-C58EF8662F12}"/>
                </a:ext>
              </a:extLst>
            </p:cNvPr>
            <p:cNvSpPr txBox="1"/>
            <p:nvPr/>
          </p:nvSpPr>
          <p:spPr>
            <a:xfrm>
              <a:off x="734149" y="4689956"/>
              <a:ext cx="5360074" cy="1080000"/>
            </a:xfrm>
            <a:prstGeom prst="rect">
              <a:avLst/>
            </a:prstGeom>
            <a:solidFill>
              <a:srgbClr val="CBEBE6"/>
            </a:solidFill>
          </p:spPr>
          <p:txBody>
            <a:bodyPr vert="horz" wrap="square" lIns="91440" tIns="900000" rIns="91440" bIns="45720" rtlCol="0" anchor="ctr">
              <a:noAutofit/>
            </a:bodyPr>
            <a:lstStyle>
              <a:lvl1pPr algn="r">
                <a:lnSpc>
                  <a:spcPct val="90000"/>
                </a:lnSpc>
                <a:spcBef>
                  <a:spcPct val="0"/>
                </a:spcBef>
                <a:buNone/>
                <a:defRPr sz="44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" name="quest type 1">
              <a:extLst>
                <a:ext uri="{FF2B5EF4-FFF2-40B4-BE49-F238E27FC236}">
                  <a16:creationId xmlns:a16="http://schemas.microsoft.com/office/drawing/2014/main" id="{9C2306F0-96C4-4C9C-9233-0E1D176E7F81}"/>
                </a:ext>
              </a:extLst>
            </p:cNvPr>
            <p:cNvSpPr/>
            <p:nvPr/>
          </p:nvSpPr>
          <p:spPr>
            <a:xfrm>
              <a:off x="1020943" y="4869956"/>
              <a:ext cx="720000" cy="720000"/>
            </a:xfrm>
            <a:prstGeom prst="rect">
              <a:avLst/>
            </a:prstGeom>
            <a:solidFill>
              <a:srgbClr val="98D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rgbClr val="595959"/>
                  </a:solidFill>
                </a:rPr>
                <a:t>3</a:t>
              </a:r>
            </a:p>
          </p:txBody>
        </p:sp>
      </p:grpSp>
      <p:sp>
        <p:nvSpPr>
          <p:cNvPr id="21" name="TextBox 3">
            <a:extLst>
              <a:ext uri="{FF2B5EF4-FFF2-40B4-BE49-F238E27FC236}">
                <a16:creationId xmlns:a16="http://schemas.microsoft.com/office/drawing/2014/main" id="{B1F96EDD-E86D-455D-A5EA-6743E17C9310}"/>
              </a:ext>
            </a:extLst>
          </p:cNvPr>
          <p:cNvSpPr txBox="1"/>
          <p:nvPr/>
        </p:nvSpPr>
        <p:spPr>
          <a:xfrm>
            <a:off x="1926000" y="3976678"/>
            <a:ext cx="36381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Pencil and paper icon</a:t>
            </a:r>
          </a:p>
        </p:txBody>
      </p:sp>
      <p:grpSp>
        <p:nvGrpSpPr>
          <p:cNvPr id="22" name="04 Search icon">
            <a:extLst>
              <a:ext uri="{FF2B5EF4-FFF2-40B4-BE49-F238E27FC236}">
                <a16:creationId xmlns:a16="http://schemas.microsoft.com/office/drawing/2014/main" id="{1E583876-5D91-4613-83FB-7590A02CDB59}"/>
              </a:ext>
            </a:extLst>
          </p:cNvPr>
          <p:cNvGrpSpPr/>
          <p:nvPr/>
        </p:nvGrpSpPr>
        <p:grpSpPr>
          <a:xfrm>
            <a:off x="734149" y="4872012"/>
            <a:ext cx="5360074" cy="1080000"/>
            <a:chOff x="734149" y="3417771"/>
            <a:chExt cx="5360074" cy="1178716"/>
          </a:xfrm>
        </p:grpSpPr>
        <p:sp>
          <p:nvSpPr>
            <p:cNvPr id="23" name="grid1">
              <a:extLst>
                <a:ext uri="{FF2B5EF4-FFF2-40B4-BE49-F238E27FC236}">
                  <a16:creationId xmlns:a16="http://schemas.microsoft.com/office/drawing/2014/main" id="{9A15BA38-D1B3-4944-8632-1D9DADDE15B6}"/>
                </a:ext>
              </a:extLst>
            </p:cNvPr>
            <p:cNvSpPr txBox="1"/>
            <p:nvPr/>
          </p:nvSpPr>
          <p:spPr>
            <a:xfrm>
              <a:off x="734149" y="3417771"/>
              <a:ext cx="5360074" cy="1178716"/>
            </a:xfrm>
            <a:prstGeom prst="rect">
              <a:avLst/>
            </a:prstGeom>
            <a:solidFill>
              <a:srgbClr val="C7DDF1"/>
            </a:solidFill>
          </p:spPr>
          <p:txBody>
            <a:bodyPr vert="horz" wrap="square" lIns="91440" tIns="900000" rIns="91440" bIns="45720" rtlCol="0" anchor="ctr">
              <a:no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Bef>
                  <a:spcPct val="0"/>
                </a:spcBef>
                <a:buNone/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GB" dirty="0"/>
            </a:p>
          </p:txBody>
        </p:sp>
        <p:sp>
          <p:nvSpPr>
            <p:cNvPr id="24" name="quest type 1">
              <a:extLst>
                <a:ext uri="{FF2B5EF4-FFF2-40B4-BE49-F238E27FC236}">
                  <a16:creationId xmlns:a16="http://schemas.microsoft.com/office/drawing/2014/main" id="{AB9704D2-B6F9-4898-8AF2-49DD0A34C089}"/>
                </a:ext>
              </a:extLst>
            </p:cNvPr>
            <p:cNvSpPr/>
            <p:nvPr/>
          </p:nvSpPr>
          <p:spPr>
            <a:xfrm>
              <a:off x="1020943" y="3614224"/>
              <a:ext cx="720000" cy="785811"/>
            </a:xfrm>
            <a:prstGeom prst="rect">
              <a:avLst/>
            </a:prstGeom>
            <a:solidFill>
              <a:srgbClr val="B3C0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rgbClr val="595959"/>
                  </a:solidFill>
                </a:rPr>
                <a:t>4</a:t>
              </a:r>
            </a:p>
          </p:txBody>
        </p:sp>
      </p:grpSp>
      <p:grpSp>
        <p:nvGrpSpPr>
          <p:cNvPr id="25" name="05 question number">
            <a:extLst>
              <a:ext uri="{FF2B5EF4-FFF2-40B4-BE49-F238E27FC236}">
                <a16:creationId xmlns:a16="http://schemas.microsoft.com/office/drawing/2014/main" id="{9F41AF00-4F83-4979-9140-EE56727DD2EE}"/>
              </a:ext>
            </a:extLst>
          </p:cNvPr>
          <p:cNvGrpSpPr/>
          <p:nvPr/>
        </p:nvGrpSpPr>
        <p:grpSpPr>
          <a:xfrm>
            <a:off x="6199795" y="1300447"/>
            <a:ext cx="5360074" cy="1080000"/>
            <a:chOff x="6199795" y="2142000"/>
            <a:chExt cx="5360074" cy="1178716"/>
          </a:xfrm>
        </p:grpSpPr>
        <p:sp>
          <p:nvSpPr>
            <p:cNvPr id="26" name="grid1">
              <a:extLst>
                <a:ext uri="{FF2B5EF4-FFF2-40B4-BE49-F238E27FC236}">
                  <a16:creationId xmlns:a16="http://schemas.microsoft.com/office/drawing/2014/main" id="{E0506F39-81BF-4945-8263-417D290D56DC}"/>
                </a:ext>
              </a:extLst>
            </p:cNvPr>
            <p:cNvSpPr txBox="1"/>
            <p:nvPr/>
          </p:nvSpPr>
          <p:spPr>
            <a:xfrm>
              <a:off x="6199795" y="2142000"/>
              <a:ext cx="5360074" cy="1178716"/>
            </a:xfrm>
            <a:prstGeom prst="rect">
              <a:avLst/>
            </a:prstGeom>
            <a:solidFill>
              <a:srgbClr val="C7DDF1"/>
            </a:solidFill>
          </p:spPr>
          <p:txBody>
            <a:bodyPr vert="horz" wrap="square" lIns="91440" tIns="900000" rIns="91440" bIns="45720" rtlCol="0" anchor="ctr">
              <a:no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Bef>
                  <a:spcPct val="0"/>
                </a:spcBef>
                <a:buNone/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GB" dirty="0"/>
            </a:p>
          </p:txBody>
        </p:sp>
        <p:sp>
          <p:nvSpPr>
            <p:cNvPr id="27" name="quest type 1">
              <a:extLst>
                <a:ext uri="{FF2B5EF4-FFF2-40B4-BE49-F238E27FC236}">
                  <a16:creationId xmlns:a16="http://schemas.microsoft.com/office/drawing/2014/main" id="{FA7A1CC8-9B83-4637-8AB2-5BCB5378630C}"/>
                </a:ext>
              </a:extLst>
            </p:cNvPr>
            <p:cNvSpPr/>
            <p:nvPr/>
          </p:nvSpPr>
          <p:spPr>
            <a:xfrm>
              <a:off x="6529427" y="2338453"/>
              <a:ext cx="720000" cy="785811"/>
            </a:xfrm>
            <a:prstGeom prst="rect">
              <a:avLst/>
            </a:prstGeom>
            <a:solidFill>
              <a:srgbClr val="B3C0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rgbClr val="595959"/>
                  </a:solidFill>
                </a:rPr>
                <a:t>5</a:t>
              </a:r>
            </a:p>
          </p:txBody>
        </p:sp>
      </p:grpSp>
      <p:sp>
        <p:nvSpPr>
          <p:cNvPr id="29" name="TextBox 5">
            <a:extLst>
              <a:ext uri="{FF2B5EF4-FFF2-40B4-BE49-F238E27FC236}">
                <a16:creationId xmlns:a16="http://schemas.microsoft.com/office/drawing/2014/main" id="{AC4623D0-2DFF-442D-B0B0-594E856F26CD}"/>
              </a:ext>
            </a:extLst>
          </p:cNvPr>
          <p:cNvSpPr txBox="1"/>
          <p:nvPr/>
        </p:nvSpPr>
        <p:spPr>
          <a:xfrm>
            <a:off x="7407576" y="1609615"/>
            <a:ext cx="36381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Question number</a:t>
            </a:r>
          </a:p>
        </p:txBody>
      </p:sp>
      <p:grpSp>
        <p:nvGrpSpPr>
          <p:cNvPr id="30" name="06 question text">
            <a:extLst>
              <a:ext uri="{FF2B5EF4-FFF2-40B4-BE49-F238E27FC236}">
                <a16:creationId xmlns:a16="http://schemas.microsoft.com/office/drawing/2014/main" id="{68116ADA-BA59-4539-935E-9405B3C8F61E}"/>
              </a:ext>
            </a:extLst>
          </p:cNvPr>
          <p:cNvGrpSpPr/>
          <p:nvPr/>
        </p:nvGrpSpPr>
        <p:grpSpPr>
          <a:xfrm>
            <a:off x="6199795" y="2487832"/>
            <a:ext cx="5360074" cy="1080000"/>
            <a:chOff x="6199795" y="3414185"/>
            <a:chExt cx="5360074" cy="1080000"/>
          </a:xfrm>
        </p:grpSpPr>
        <p:sp>
          <p:nvSpPr>
            <p:cNvPr id="31" name="grid1">
              <a:extLst>
                <a:ext uri="{FF2B5EF4-FFF2-40B4-BE49-F238E27FC236}">
                  <a16:creationId xmlns:a16="http://schemas.microsoft.com/office/drawing/2014/main" id="{3B8F2931-9419-4905-89CE-2BC2E3F31677}"/>
                </a:ext>
              </a:extLst>
            </p:cNvPr>
            <p:cNvSpPr txBox="1"/>
            <p:nvPr/>
          </p:nvSpPr>
          <p:spPr>
            <a:xfrm>
              <a:off x="6199795" y="3414185"/>
              <a:ext cx="5360074" cy="1080000"/>
            </a:xfrm>
            <a:prstGeom prst="rect">
              <a:avLst/>
            </a:prstGeom>
            <a:solidFill>
              <a:srgbClr val="CBEBE6"/>
            </a:solidFill>
          </p:spPr>
          <p:txBody>
            <a:bodyPr vert="horz" wrap="square" lIns="91440" tIns="900000" rIns="91440" bIns="45720" rtlCol="0" anchor="ctr">
              <a:noAutofit/>
            </a:bodyPr>
            <a:lstStyle>
              <a:lvl1pPr algn="r">
                <a:lnSpc>
                  <a:spcPct val="90000"/>
                </a:lnSpc>
                <a:spcBef>
                  <a:spcPct val="0"/>
                </a:spcBef>
                <a:buNone/>
                <a:defRPr sz="44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2" name="quest type 1">
              <a:extLst>
                <a:ext uri="{FF2B5EF4-FFF2-40B4-BE49-F238E27FC236}">
                  <a16:creationId xmlns:a16="http://schemas.microsoft.com/office/drawing/2014/main" id="{038A7BCA-11F2-471E-80B0-1767A1E7B739}"/>
                </a:ext>
              </a:extLst>
            </p:cNvPr>
            <p:cNvSpPr/>
            <p:nvPr/>
          </p:nvSpPr>
          <p:spPr>
            <a:xfrm>
              <a:off x="6529427" y="3594185"/>
              <a:ext cx="720000" cy="720000"/>
            </a:xfrm>
            <a:prstGeom prst="rect">
              <a:avLst/>
            </a:prstGeom>
            <a:solidFill>
              <a:srgbClr val="98D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rgbClr val="595959"/>
                  </a:solidFill>
                </a:rPr>
                <a:t>6</a:t>
              </a:r>
            </a:p>
          </p:txBody>
        </p:sp>
      </p:grpSp>
      <p:sp>
        <p:nvSpPr>
          <p:cNvPr id="33" name="TextBox 6">
            <a:extLst>
              <a:ext uri="{FF2B5EF4-FFF2-40B4-BE49-F238E27FC236}">
                <a16:creationId xmlns:a16="http://schemas.microsoft.com/office/drawing/2014/main" id="{84FE9EF2-3A46-40D3-B0C6-C6E3090A57B8}"/>
              </a:ext>
            </a:extLst>
          </p:cNvPr>
          <p:cNvSpPr txBox="1"/>
          <p:nvPr/>
        </p:nvSpPr>
        <p:spPr>
          <a:xfrm>
            <a:off x="7407577" y="2797000"/>
            <a:ext cx="36381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Question text</a:t>
            </a:r>
          </a:p>
        </p:txBody>
      </p:sp>
      <p:grpSp>
        <p:nvGrpSpPr>
          <p:cNvPr id="34" name="07 response option">
            <a:extLst>
              <a:ext uri="{FF2B5EF4-FFF2-40B4-BE49-F238E27FC236}">
                <a16:creationId xmlns:a16="http://schemas.microsoft.com/office/drawing/2014/main" id="{4B459558-86C1-4379-ABB6-A1C13CD301F3}"/>
              </a:ext>
            </a:extLst>
          </p:cNvPr>
          <p:cNvGrpSpPr/>
          <p:nvPr/>
        </p:nvGrpSpPr>
        <p:grpSpPr>
          <a:xfrm>
            <a:off x="6216979" y="3667510"/>
            <a:ext cx="5360074" cy="1080000"/>
            <a:chOff x="6216979" y="4689956"/>
            <a:chExt cx="5360074" cy="1080000"/>
          </a:xfrm>
        </p:grpSpPr>
        <p:sp>
          <p:nvSpPr>
            <p:cNvPr id="35" name="grid1">
              <a:extLst>
                <a:ext uri="{FF2B5EF4-FFF2-40B4-BE49-F238E27FC236}">
                  <a16:creationId xmlns:a16="http://schemas.microsoft.com/office/drawing/2014/main" id="{5EDB9CD8-AF35-4697-8E37-41862D4AD5FB}"/>
                </a:ext>
              </a:extLst>
            </p:cNvPr>
            <p:cNvSpPr txBox="1"/>
            <p:nvPr/>
          </p:nvSpPr>
          <p:spPr>
            <a:xfrm>
              <a:off x="6216979" y="4689956"/>
              <a:ext cx="5360074" cy="1080000"/>
            </a:xfrm>
            <a:prstGeom prst="rect">
              <a:avLst/>
            </a:prstGeom>
            <a:solidFill>
              <a:srgbClr val="C7DDF1"/>
            </a:solidFill>
          </p:spPr>
          <p:txBody>
            <a:bodyPr vert="horz" wrap="square" lIns="91440" tIns="900000" rIns="91440" bIns="45720" rtlCol="0" anchor="ctr">
              <a:no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Bef>
                  <a:spcPct val="0"/>
                </a:spcBef>
                <a:buNone/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GB" dirty="0"/>
            </a:p>
          </p:txBody>
        </p:sp>
        <p:sp>
          <p:nvSpPr>
            <p:cNvPr id="36" name="quest type 1">
              <a:extLst>
                <a:ext uri="{FF2B5EF4-FFF2-40B4-BE49-F238E27FC236}">
                  <a16:creationId xmlns:a16="http://schemas.microsoft.com/office/drawing/2014/main" id="{62AC0949-A02B-45F3-962A-871C0088499B}"/>
                </a:ext>
              </a:extLst>
            </p:cNvPr>
            <p:cNvSpPr/>
            <p:nvPr/>
          </p:nvSpPr>
          <p:spPr>
            <a:xfrm>
              <a:off x="6529427" y="4869956"/>
              <a:ext cx="720000" cy="720000"/>
            </a:xfrm>
            <a:prstGeom prst="rect">
              <a:avLst/>
            </a:prstGeom>
            <a:solidFill>
              <a:srgbClr val="B3C0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rgbClr val="595959"/>
                  </a:solidFill>
                </a:rPr>
                <a:t>7</a:t>
              </a:r>
            </a:p>
          </p:txBody>
        </p:sp>
      </p:grpSp>
      <p:sp>
        <p:nvSpPr>
          <p:cNvPr id="37" name="TextBox 7">
            <a:extLst>
              <a:ext uri="{FF2B5EF4-FFF2-40B4-BE49-F238E27FC236}">
                <a16:creationId xmlns:a16="http://schemas.microsoft.com/office/drawing/2014/main" id="{24DCDEC1-D389-4E0E-B0CF-E614FA3E1E14}"/>
              </a:ext>
            </a:extLst>
          </p:cNvPr>
          <p:cNvSpPr txBox="1"/>
          <p:nvPr/>
        </p:nvSpPr>
        <p:spPr>
          <a:xfrm>
            <a:off x="7407577" y="3976678"/>
            <a:ext cx="36381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>
                <a:solidFill>
                  <a:schemeClr val="tx1">
                    <a:lumMod val="65000"/>
                    <a:lumOff val="35000"/>
                  </a:schemeClr>
                </a:solidFill>
              </a:rPr>
              <a:t>Response options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TextBox 4">
            <a:extLst>
              <a:ext uri="{FF2B5EF4-FFF2-40B4-BE49-F238E27FC236}">
                <a16:creationId xmlns:a16="http://schemas.microsoft.com/office/drawing/2014/main" id="{4642D3F7-D2CA-4EAB-BE20-49A1D7EDA09C}"/>
              </a:ext>
            </a:extLst>
          </p:cNvPr>
          <p:cNvSpPr txBox="1"/>
          <p:nvPr/>
        </p:nvSpPr>
        <p:spPr>
          <a:xfrm>
            <a:off x="1924747" y="5181180"/>
            <a:ext cx="36381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Search icon</a:t>
            </a:r>
          </a:p>
        </p:txBody>
      </p:sp>
      <p:grpSp>
        <p:nvGrpSpPr>
          <p:cNvPr id="39" name="08 navigation buttons">
            <a:extLst>
              <a:ext uri="{FF2B5EF4-FFF2-40B4-BE49-F238E27FC236}">
                <a16:creationId xmlns:a16="http://schemas.microsoft.com/office/drawing/2014/main" id="{3367C016-E4FC-48DE-A790-274E53E6EE94}"/>
              </a:ext>
            </a:extLst>
          </p:cNvPr>
          <p:cNvGrpSpPr/>
          <p:nvPr/>
        </p:nvGrpSpPr>
        <p:grpSpPr>
          <a:xfrm>
            <a:off x="6199795" y="4868426"/>
            <a:ext cx="5360074" cy="1080000"/>
            <a:chOff x="6199795" y="3414185"/>
            <a:chExt cx="5360074" cy="1080000"/>
          </a:xfrm>
        </p:grpSpPr>
        <p:sp>
          <p:nvSpPr>
            <p:cNvPr id="40" name="grid1">
              <a:extLst>
                <a:ext uri="{FF2B5EF4-FFF2-40B4-BE49-F238E27FC236}">
                  <a16:creationId xmlns:a16="http://schemas.microsoft.com/office/drawing/2014/main" id="{EFAC43A4-28CF-4549-88E7-F2566BBF35E7}"/>
                </a:ext>
              </a:extLst>
            </p:cNvPr>
            <p:cNvSpPr txBox="1"/>
            <p:nvPr/>
          </p:nvSpPr>
          <p:spPr>
            <a:xfrm>
              <a:off x="6199795" y="3414185"/>
              <a:ext cx="5360074" cy="1080000"/>
            </a:xfrm>
            <a:prstGeom prst="rect">
              <a:avLst/>
            </a:prstGeom>
            <a:solidFill>
              <a:srgbClr val="CBEBE6"/>
            </a:solidFill>
          </p:spPr>
          <p:txBody>
            <a:bodyPr vert="horz" wrap="square" lIns="91440" tIns="900000" rIns="91440" bIns="45720" rtlCol="0" anchor="ctr">
              <a:noAutofit/>
            </a:bodyPr>
            <a:lstStyle>
              <a:lvl1pPr algn="r">
                <a:lnSpc>
                  <a:spcPct val="90000"/>
                </a:lnSpc>
                <a:spcBef>
                  <a:spcPct val="0"/>
                </a:spcBef>
                <a:buNone/>
                <a:defRPr sz="44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1" name="quest type 1">
              <a:extLst>
                <a:ext uri="{FF2B5EF4-FFF2-40B4-BE49-F238E27FC236}">
                  <a16:creationId xmlns:a16="http://schemas.microsoft.com/office/drawing/2014/main" id="{26DF7D57-19DD-449F-AA44-5AADEC30E571}"/>
                </a:ext>
              </a:extLst>
            </p:cNvPr>
            <p:cNvSpPr/>
            <p:nvPr/>
          </p:nvSpPr>
          <p:spPr>
            <a:xfrm>
              <a:off x="6529427" y="3594185"/>
              <a:ext cx="720000" cy="720000"/>
            </a:xfrm>
            <a:prstGeom prst="rect">
              <a:avLst/>
            </a:prstGeom>
            <a:solidFill>
              <a:srgbClr val="98D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rgbClr val="595959"/>
                  </a:solidFill>
                </a:rPr>
                <a:t>8</a:t>
              </a:r>
            </a:p>
          </p:txBody>
        </p:sp>
      </p:grpSp>
      <p:sp>
        <p:nvSpPr>
          <p:cNvPr id="45" name="TextBox 8">
            <a:extLst>
              <a:ext uri="{FF2B5EF4-FFF2-40B4-BE49-F238E27FC236}">
                <a16:creationId xmlns:a16="http://schemas.microsoft.com/office/drawing/2014/main" id="{3EB39321-86D6-4971-B266-B0FF420D2F39}"/>
              </a:ext>
            </a:extLst>
          </p:cNvPr>
          <p:cNvSpPr txBox="1"/>
          <p:nvPr/>
        </p:nvSpPr>
        <p:spPr>
          <a:xfrm>
            <a:off x="7407577" y="4992928"/>
            <a:ext cx="36381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Left- and right-hand navigation buttons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644704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/>
      <p:bldP spid="17" grpId="0"/>
      <p:bldP spid="21" grpId="0"/>
      <p:bldP spid="29" grpId="0"/>
      <p:bldP spid="33" grpId="0"/>
      <p:bldP spid="37" grpId="0"/>
      <p:bldP spid="38" grpId="0"/>
      <p:bldP spid="4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1977335" cy="611122"/>
            <a:chOff x="-1235" y="-815"/>
            <a:chExt cx="11977335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50" y="21482"/>
              <a:ext cx="1124195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Questionnaire screen elements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pic>
        <p:nvPicPr>
          <p:cNvPr id="22" name="interface">
            <a:extLst>
              <a:ext uri="{FF2B5EF4-FFF2-40B4-BE49-F238E27FC236}">
                <a16:creationId xmlns:a16="http://schemas.microsoft.com/office/drawing/2014/main" id="{95517B0D-C1B2-46A7-B034-E5C1EEB900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32" t="-452"/>
          <a:stretch/>
        </p:blipFill>
        <p:spPr>
          <a:xfrm>
            <a:off x="3486147" y="831846"/>
            <a:ext cx="5219706" cy="5695198"/>
          </a:xfrm>
          <a:prstGeom prst="rect">
            <a:avLst/>
          </a:prstGeom>
          <a:ln w="19050">
            <a:solidFill>
              <a:schemeClr val="bg1">
                <a:lumMod val="75000"/>
                <a:alpha val="50000"/>
              </a:schemeClr>
            </a:solidFill>
          </a:ln>
        </p:spPr>
      </p:pic>
      <p:sp>
        <p:nvSpPr>
          <p:cNvPr id="23" name="label1 name">
            <a:extLst>
              <a:ext uri="{FF2B5EF4-FFF2-40B4-BE49-F238E27FC236}">
                <a16:creationId xmlns:a16="http://schemas.microsoft.com/office/drawing/2014/main" id="{855740B6-D86F-4570-B901-783613E0B4D5}"/>
              </a:ext>
            </a:extLst>
          </p:cNvPr>
          <p:cNvSpPr/>
          <p:nvPr/>
        </p:nvSpPr>
        <p:spPr>
          <a:xfrm>
            <a:off x="170121" y="831846"/>
            <a:ext cx="3037313" cy="999370"/>
          </a:xfrm>
          <a:prstGeom prst="wedgeRectCallout">
            <a:avLst>
              <a:gd name="adj1" fmla="val 58727"/>
              <a:gd name="adj2" fmla="val -18745"/>
            </a:avLst>
          </a:prstGeom>
          <a:solidFill>
            <a:srgbClr val="98D7CE"/>
          </a:solidFill>
        </p:spPr>
        <p:txBody>
          <a:bodyPr vert="horz" wrap="square" lIns="180000" tIns="90000" rIns="180000" bIns="9000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2400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1. The </a:t>
            </a:r>
            <a:r>
              <a:rPr lang="en-GB" sz="2400" b="1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name</a:t>
            </a:r>
            <a:r>
              <a:rPr lang="en-GB" sz="2400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 of the survey</a:t>
            </a:r>
            <a:endParaRPr lang="x-none" sz="2400" dirty="0">
              <a:solidFill>
                <a:srgbClr val="595959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highlight">
            <a:extLst>
              <a:ext uri="{FF2B5EF4-FFF2-40B4-BE49-F238E27FC236}">
                <a16:creationId xmlns:a16="http://schemas.microsoft.com/office/drawing/2014/main" id="{F851D916-4D1E-4D4C-BBC6-93F145D11C8C}"/>
              </a:ext>
            </a:extLst>
          </p:cNvPr>
          <p:cNvSpPr/>
          <p:nvPr/>
        </p:nvSpPr>
        <p:spPr>
          <a:xfrm>
            <a:off x="3486147" y="883902"/>
            <a:ext cx="2565991" cy="564924"/>
          </a:xfrm>
          <a:prstGeom prst="rect">
            <a:avLst/>
          </a:prstGeom>
          <a:solidFill>
            <a:srgbClr val="FDDEA3">
              <a:alpha val="40000"/>
            </a:srgbClr>
          </a:solidFill>
          <a:ln w="38100">
            <a:solidFill>
              <a:srgbClr val="31B0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solidFill>
                <a:srgbClr val="31B09C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071941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1977335" cy="611122"/>
            <a:chOff x="-1235" y="-815"/>
            <a:chExt cx="11977335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50" y="21482"/>
              <a:ext cx="1124195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Questionnaire screen elements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pic>
        <p:nvPicPr>
          <p:cNvPr id="22" name="interface">
            <a:extLst>
              <a:ext uri="{FF2B5EF4-FFF2-40B4-BE49-F238E27FC236}">
                <a16:creationId xmlns:a16="http://schemas.microsoft.com/office/drawing/2014/main" id="{95517B0D-C1B2-46A7-B034-E5C1EEB900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32" t="-452"/>
          <a:stretch/>
        </p:blipFill>
        <p:spPr>
          <a:xfrm>
            <a:off x="3486147" y="831600"/>
            <a:ext cx="5219706" cy="5695198"/>
          </a:xfrm>
          <a:prstGeom prst="rect">
            <a:avLst/>
          </a:prstGeom>
          <a:ln w="19050">
            <a:solidFill>
              <a:schemeClr val="bg1">
                <a:lumMod val="75000"/>
                <a:alpha val="50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51D916-4D1E-4D4C-BBC6-93F145D11C8C}"/>
              </a:ext>
            </a:extLst>
          </p:cNvPr>
          <p:cNvSpPr/>
          <p:nvPr/>
        </p:nvSpPr>
        <p:spPr>
          <a:xfrm>
            <a:off x="6527230" y="931357"/>
            <a:ext cx="414000" cy="415305"/>
          </a:xfrm>
          <a:prstGeom prst="rect">
            <a:avLst/>
          </a:prstGeom>
          <a:solidFill>
            <a:srgbClr val="FDDEA3">
              <a:alpha val="40000"/>
            </a:srgbClr>
          </a:solidFill>
          <a:ln w="38100">
            <a:solidFill>
              <a:srgbClr val="31B0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solidFill>
                <a:srgbClr val="31B09C"/>
              </a:solidFill>
            </a:endParaRPr>
          </a:p>
        </p:txBody>
      </p:sp>
      <p:sp>
        <p:nvSpPr>
          <p:cNvPr id="8" name="label2 user menu icon">
            <a:extLst>
              <a:ext uri="{FF2B5EF4-FFF2-40B4-BE49-F238E27FC236}">
                <a16:creationId xmlns:a16="http://schemas.microsoft.com/office/drawing/2014/main" id="{4D6FC2BF-4058-49C6-97C8-2FC8D1A85912}"/>
              </a:ext>
            </a:extLst>
          </p:cNvPr>
          <p:cNvSpPr/>
          <p:nvPr/>
        </p:nvSpPr>
        <p:spPr>
          <a:xfrm>
            <a:off x="8890782" y="787013"/>
            <a:ext cx="3131097" cy="1089035"/>
          </a:xfrm>
          <a:prstGeom prst="wedgeRectCallout">
            <a:avLst>
              <a:gd name="adj1" fmla="val -110066"/>
              <a:gd name="adj2" fmla="val -17267"/>
            </a:avLst>
          </a:prstGeom>
          <a:solidFill>
            <a:srgbClr val="CBEBE6"/>
          </a:solidFill>
        </p:spPr>
        <p:txBody>
          <a:bodyPr vert="horz" wrap="square" lIns="180000" tIns="90000" rIns="180000" bIns="9000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2400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2. The </a:t>
            </a:r>
            <a:r>
              <a:rPr lang="en-GB" sz="2400" b="1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user menu </a:t>
            </a:r>
            <a:r>
              <a:rPr lang="en-GB" sz="2400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icon, with data entry functions</a:t>
            </a:r>
            <a:endParaRPr lang="x-none" sz="2400" dirty="0">
              <a:solidFill>
                <a:srgbClr val="595959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">
            <a:extLst>
              <a:ext uri="{FF2B5EF4-FFF2-40B4-BE49-F238E27FC236}">
                <a16:creationId xmlns:a16="http://schemas.microsoft.com/office/drawing/2014/main" id="{0CD6C066-6078-4910-81DD-8A764642E35E}"/>
              </a:ext>
            </a:extLst>
          </p:cNvPr>
          <p:cNvSpPr txBox="1"/>
          <p:nvPr/>
        </p:nvSpPr>
        <p:spPr>
          <a:xfrm>
            <a:off x="8890781" y="2151897"/>
            <a:ext cx="3131097" cy="175759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en-GB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Clicking on this icon will display a list of navigation options used during data entry.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125115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1977335" cy="611122"/>
            <a:chOff x="-1235" y="-815"/>
            <a:chExt cx="11977335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50" y="21482"/>
              <a:ext cx="1124195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Questionnaire screen elements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pic>
        <p:nvPicPr>
          <p:cNvPr id="22" name="interface">
            <a:extLst>
              <a:ext uri="{FF2B5EF4-FFF2-40B4-BE49-F238E27FC236}">
                <a16:creationId xmlns:a16="http://schemas.microsoft.com/office/drawing/2014/main" id="{95517B0D-C1B2-46A7-B034-E5C1EEB900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32" t="-452"/>
          <a:stretch/>
        </p:blipFill>
        <p:spPr>
          <a:xfrm>
            <a:off x="3486147" y="831846"/>
            <a:ext cx="5219706" cy="5695198"/>
          </a:xfrm>
          <a:prstGeom prst="rect">
            <a:avLst/>
          </a:prstGeom>
          <a:ln w="19050">
            <a:solidFill>
              <a:schemeClr val="bg1">
                <a:lumMod val="75000"/>
                <a:alpha val="50000"/>
              </a:schemeClr>
            </a:solidFill>
          </a:ln>
        </p:spPr>
      </p:pic>
      <p:sp>
        <p:nvSpPr>
          <p:cNvPr id="23" name="label3 pencil and paper">
            <a:extLst>
              <a:ext uri="{FF2B5EF4-FFF2-40B4-BE49-F238E27FC236}">
                <a16:creationId xmlns:a16="http://schemas.microsoft.com/office/drawing/2014/main" id="{855740B6-D86F-4570-B901-783613E0B4D5}"/>
              </a:ext>
            </a:extLst>
          </p:cNvPr>
          <p:cNvSpPr/>
          <p:nvPr/>
        </p:nvSpPr>
        <p:spPr>
          <a:xfrm>
            <a:off x="8863645" y="831846"/>
            <a:ext cx="3037313" cy="999370"/>
          </a:xfrm>
          <a:prstGeom prst="wedgeRectCallout">
            <a:avLst>
              <a:gd name="adj1" fmla="val -91136"/>
              <a:gd name="adj2" fmla="val -17399"/>
            </a:avLst>
          </a:prstGeom>
          <a:solidFill>
            <a:srgbClr val="98D7CE"/>
          </a:solidFill>
        </p:spPr>
        <p:txBody>
          <a:bodyPr vert="horz" wrap="square" lIns="180000" tIns="90000" rIns="180000" bIns="9000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2400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3. The </a:t>
            </a:r>
            <a:r>
              <a:rPr lang="en-GB" sz="2400" b="1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pencil and paper </a:t>
            </a:r>
            <a:r>
              <a:rPr lang="en-GB" sz="2400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icon</a:t>
            </a:r>
            <a:endParaRPr lang="x-none" sz="2400" dirty="0">
              <a:solidFill>
                <a:srgbClr val="595959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highlight">
            <a:extLst>
              <a:ext uri="{FF2B5EF4-FFF2-40B4-BE49-F238E27FC236}">
                <a16:creationId xmlns:a16="http://schemas.microsoft.com/office/drawing/2014/main" id="{F851D916-4D1E-4D4C-BBC6-93F145D11C8C}"/>
              </a:ext>
            </a:extLst>
          </p:cNvPr>
          <p:cNvSpPr/>
          <p:nvPr/>
        </p:nvSpPr>
        <p:spPr>
          <a:xfrm>
            <a:off x="7147112" y="930966"/>
            <a:ext cx="437990" cy="433910"/>
          </a:xfrm>
          <a:prstGeom prst="rect">
            <a:avLst/>
          </a:prstGeom>
          <a:solidFill>
            <a:srgbClr val="FDDEA3">
              <a:alpha val="40000"/>
            </a:srgbClr>
          </a:solidFill>
          <a:ln w="38100">
            <a:solidFill>
              <a:srgbClr val="31B0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solidFill>
                <a:srgbClr val="31B09C"/>
              </a:solidFill>
            </a:endParaRPr>
          </a:p>
        </p:txBody>
      </p:sp>
      <p:sp>
        <p:nvSpPr>
          <p:cNvPr id="8" name="text">
            <a:extLst>
              <a:ext uri="{FF2B5EF4-FFF2-40B4-BE49-F238E27FC236}">
                <a16:creationId xmlns:a16="http://schemas.microsoft.com/office/drawing/2014/main" id="{9C3D26C8-F365-484C-BC32-678EBBDA9997}"/>
              </a:ext>
            </a:extLst>
          </p:cNvPr>
          <p:cNvSpPr txBox="1"/>
          <p:nvPr/>
        </p:nvSpPr>
        <p:spPr>
          <a:xfrm>
            <a:off x="8890781" y="2151897"/>
            <a:ext cx="3131097" cy="142519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en-GB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Clicking on this icon displays a screen to type a field-specific note.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909179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" grpId="0" animBg="1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1977335" cy="611122"/>
            <a:chOff x="-1235" y="-815"/>
            <a:chExt cx="11977335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50" y="21482"/>
              <a:ext cx="1124195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Questionnaire screen elements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pic>
        <p:nvPicPr>
          <p:cNvPr id="22" name="interface">
            <a:extLst>
              <a:ext uri="{FF2B5EF4-FFF2-40B4-BE49-F238E27FC236}">
                <a16:creationId xmlns:a16="http://schemas.microsoft.com/office/drawing/2014/main" id="{95517B0D-C1B2-46A7-B034-E5C1EEB900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32" t="-452"/>
          <a:stretch/>
        </p:blipFill>
        <p:spPr>
          <a:xfrm>
            <a:off x="3486147" y="831600"/>
            <a:ext cx="5219706" cy="5695198"/>
          </a:xfrm>
          <a:prstGeom prst="rect">
            <a:avLst/>
          </a:prstGeom>
          <a:ln w="19050">
            <a:solidFill>
              <a:schemeClr val="bg1">
                <a:lumMod val="75000"/>
                <a:alpha val="50000"/>
              </a:schemeClr>
            </a:solidFill>
          </a:ln>
        </p:spPr>
      </p:pic>
      <p:sp>
        <p:nvSpPr>
          <p:cNvPr id="2" name="highlight">
            <a:extLst>
              <a:ext uri="{FF2B5EF4-FFF2-40B4-BE49-F238E27FC236}">
                <a16:creationId xmlns:a16="http://schemas.microsoft.com/office/drawing/2014/main" id="{F851D916-4D1E-4D4C-BBC6-93F145D11C8C}"/>
              </a:ext>
            </a:extLst>
          </p:cNvPr>
          <p:cNvSpPr/>
          <p:nvPr/>
        </p:nvSpPr>
        <p:spPr>
          <a:xfrm>
            <a:off x="7764361" y="950323"/>
            <a:ext cx="414000" cy="415305"/>
          </a:xfrm>
          <a:prstGeom prst="rect">
            <a:avLst/>
          </a:prstGeom>
          <a:solidFill>
            <a:srgbClr val="FDDEA3">
              <a:alpha val="40000"/>
            </a:srgbClr>
          </a:solidFill>
          <a:ln w="38100">
            <a:solidFill>
              <a:srgbClr val="31B0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solidFill>
                <a:srgbClr val="31B09C"/>
              </a:solidFill>
            </a:endParaRPr>
          </a:p>
        </p:txBody>
      </p:sp>
      <p:sp>
        <p:nvSpPr>
          <p:cNvPr id="8" name="label4 search icon">
            <a:extLst>
              <a:ext uri="{FF2B5EF4-FFF2-40B4-BE49-F238E27FC236}">
                <a16:creationId xmlns:a16="http://schemas.microsoft.com/office/drawing/2014/main" id="{4D6FC2BF-4058-49C6-97C8-2FC8D1A85912}"/>
              </a:ext>
            </a:extLst>
          </p:cNvPr>
          <p:cNvSpPr/>
          <p:nvPr/>
        </p:nvSpPr>
        <p:spPr>
          <a:xfrm>
            <a:off x="8890782" y="787013"/>
            <a:ext cx="3131097" cy="1089035"/>
          </a:xfrm>
          <a:prstGeom prst="wedgeRectCallout">
            <a:avLst>
              <a:gd name="adj1" fmla="val -71199"/>
              <a:gd name="adj2" fmla="val -18502"/>
            </a:avLst>
          </a:prstGeom>
          <a:solidFill>
            <a:srgbClr val="CBEBE6"/>
          </a:solidFill>
        </p:spPr>
        <p:txBody>
          <a:bodyPr vert="horz" wrap="square" lIns="180000" tIns="90000" rIns="180000" bIns="9000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2400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4. The </a:t>
            </a:r>
            <a:r>
              <a:rPr lang="en-GB" sz="2400" b="1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search </a:t>
            </a:r>
            <a:r>
              <a:rPr lang="en-GB" sz="2400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icon</a:t>
            </a:r>
            <a:endParaRPr lang="x-none" sz="2400" dirty="0">
              <a:solidFill>
                <a:srgbClr val="595959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">
            <a:extLst>
              <a:ext uri="{FF2B5EF4-FFF2-40B4-BE49-F238E27FC236}">
                <a16:creationId xmlns:a16="http://schemas.microsoft.com/office/drawing/2014/main" id="{0CD6C066-6078-4910-81DD-8A764642E35E}"/>
              </a:ext>
            </a:extLst>
          </p:cNvPr>
          <p:cNvSpPr txBox="1"/>
          <p:nvPr/>
        </p:nvSpPr>
        <p:spPr>
          <a:xfrm>
            <a:off x="8890781" y="2151897"/>
            <a:ext cx="3131097" cy="142519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en-GB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Clicking on this icon and typing in a query allows you to filter the response listing.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252923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1977335" cy="611122"/>
            <a:chOff x="-1235" y="-815"/>
            <a:chExt cx="11977335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50" y="21482"/>
              <a:ext cx="1124195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Questionnaire screen elements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pic>
        <p:nvPicPr>
          <p:cNvPr id="22" name="interface">
            <a:extLst>
              <a:ext uri="{FF2B5EF4-FFF2-40B4-BE49-F238E27FC236}">
                <a16:creationId xmlns:a16="http://schemas.microsoft.com/office/drawing/2014/main" id="{95517B0D-C1B2-46A7-B034-E5C1EEB900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32" t="-452"/>
          <a:stretch/>
        </p:blipFill>
        <p:spPr>
          <a:xfrm>
            <a:off x="3486147" y="831846"/>
            <a:ext cx="5219706" cy="5695198"/>
          </a:xfrm>
          <a:prstGeom prst="rect">
            <a:avLst/>
          </a:prstGeom>
          <a:ln w="19050">
            <a:solidFill>
              <a:schemeClr val="bg1">
                <a:lumMod val="75000"/>
                <a:alpha val="50000"/>
              </a:schemeClr>
            </a:solidFill>
          </a:ln>
        </p:spPr>
      </p:pic>
      <p:sp>
        <p:nvSpPr>
          <p:cNvPr id="23" name="label1 name">
            <a:extLst>
              <a:ext uri="{FF2B5EF4-FFF2-40B4-BE49-F238E27FC236}">
                <a16:creationId xmlns:a16="http://schemas.microsoft.com/office/drawing/2014/main" id="{855740B6-D86F-4570-B901-783613E0B4D5}"/>
              </a:ext>
            </a:extLst>
          </p:cNvPr>
          <p:cNvSpPr/>
          <p:nvPr/>
        </p:nvSpPr>
        <p:spPr>
          <a:xfrm>
            <a:off x="170121" y="1699181"/>
            <a:ext cx="3037313" cy="999370"/>
          </a:xfrm>
          <a:prstGeom prst="wedgeRectCallout">
            <a:avLst>
              <a:gd name="adj1" fmla="val 75108"/>
              <a:gd name="adj2" fmla="val -20091"/>
            </a:avLst>
          </a:prstGeom>
          <a:solidFill>
            <a:srgbClr val="98D7CE"/>
          </a:solidFill>
        </p:spPr>
        <p:txBody>
          <a:bodyPr vert="horz" wrap="square" lIns="180000" tIns="90000" rIns="180000" bIns="9000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2400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5. The </a:t>
            </a:r>
            <a:r>
              <a:rPr lang="en-GB" sz="2400" b="1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question number</a:t>
            </a:r>
            <a:endParaRPr lang="x-none" sz="2400" dirty="0">
              <a:solidFill>
                <a:srgbClr val="595959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highlight">
            <a:extLst>
              <a:ext uri="{FF2B5EF4-FFF2-40B4-BE49-F238E27FC236}">
                <a16:creationId xmlns:a16="http://schemas.microsoft.com/office/drawing/2014/main" id="{F851D916-4D1E-4D4C-BBC6-93F145D11C8C}"/>
              </a:ext>
            </a:extLst>
          </p:cNvPr>
          <p:cNvSpPr/>
          <p:nvPr/>
        </p:nvSpPr>
        <p:spPr>
          <a:xfrm>
            <a:off x="3953435" y="1699181"/>
            <a:ext cx="894230" cy="499685"/>
          </a:xfrm>
          <a:prstGeom prst="rect">
            <a:avLst/>
          </a:prstGeom>
          <a:solidFill>
            <a:srgbClr val="FDDEA3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solidFill>
                <a:srgbClr val="31B09C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034209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1977335" cy="611122"/>
            <a:chOff x="-1235" y="-815"/>
            <a:chExt cx="11977335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50" y="21482"/>
              <a:ext cx="1124195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Questionnaire screen elements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pic>
        <p:nvPicPr>
          <p:cNvPr id="22" name="interface">
            <a:extLst>
              <a:ext uri="{FF2B5EF4-FFF2-40B4-BE49-F238E27FC236}">
                <a16:creationId xmlns:a16="http://schemas.microsoft.com/office/drawing/2014/main" id="{95517B0D-C1B2-46A7-B034-E5C1EEB900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32" t="-452"/>
          <a:stretch/>
        </p:blipFill>
        <p:spPr>
          <a:xfrm>
            <a:off x="3486147" y="831600"/>
            <a:ext cx="5219706" cy="5695198"/>
          </a:xfrm>
          <a:prstGeom prst="rect">
            <a:avLst/>
          </a:prstGeom>
          <a:ln w="19050">
            <a:solidFill>
              <a:schemeClr val="bg1">
                <a:lumMod val="75000"/>
                <a:alpha val="50000"/>
              </a:schemeClr>
            </a:solidFill>
          </a:ln>
        </p:spPr>
      </p:pic>
      <p:sp>
        <p:nvSpPr>
          <p:cNvPr id="2" name="highlight">
            <a:extLst>
              <a:ext uri="{FF2B5EF4-FFF2-40B4-BE49-F238E27FC236}">
                <a16:creationId xmlns:a16="http://schemas.microsoft.com/office/drawing/2014/main" id="{F851D916-4D1E-4D4C-BBC6-93F145D11C8C}"/>
              </a:ext>
            </a:extLst>
          </p:cNvPr>
          <p:cNvSpPr/>
          <p:nvPr/>
        </p:nvSpPr>
        <p:spPr>
          <a:xfrm>
            <a:off x="3911778" y="2151897"/>
            <a:ext cx="4230416" cy="651815"/>
          </a:xfrm>
          <a:prstGeom prst="rect">
            <a:avLst/>
          </a:prstGeom>
          <a:solidFill>
            <a:srgbClr val="FDDEA3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solidFill>
                <a:srgbClr val="31B09C"/>
              </a:solidFill>
            </a:endParaRPr>
          </a:p>
        </p:txBody>
      </p:sp>
      <p:sp>
        <p:nvSpPr>
          <p:cNvPr id="8" name="label4 search icon">
            <a:extLst>
              <a:ext uri="{FF2B5EF4-FFF2-40B4-BE49-F238E27FC236}">
                <a16:creationId xmlns:a16="http://schemas.microsoft.com/office/drawing/2014/main" id="{4D6FC2BF-4058-49C6-97C8-2FC8D1A85912}"/>
              </a:ext>
            </a:extLst>
          </p:cNvPr>
          <p:cNvSpPr/>
          <p:nvPr/>
        </p:nvSpPr>
        <p:spPr>
          <a:xfrm>
            <a:off x="8890782" y="2064116"/>
            <a:ext cx="3131097" cy="1089035"/>
          </a:xfrm>
          <a:prstGeom prst="wedgeRectCallout">
            <a:avLst>
              <a:gd name="adj1" fmla="val -71199"/>
              <a:gd name="adj2" fmla="val -18502"/>
            </a:avLst>
          </a:prstGeom>
          <a:solidFill>
            <a:srgbClr val="CBEBE6"/>
          </a:solidFill>
        </p:spPr>
        <p:txBody>
          <a:bodyPr vert="horz" wrap="square" lIns="180000" tIns="90000" rIns="180000" bIns="9000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2400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6. The </a:t>
            </a:r>
            <a:r>
              <a:rPr lang="en-GB" sz="2400" b="1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question text</a:t>
            </a:r>
            <a:endParaRPr lang="x-none" sz="2400" dirty="0">
              <a:solidFill>
                <a:srgbClr val="595959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">
            <a:extLst>
              <a:ext uri="{FF2B5EF4-FFF2-40B4-BE49-F238E27FC236}">
                <a16:creationId xmlns:a16="http://schemas.microsoft.com/office/drawing/2014/main" id="{0CD6C066-6078-4910-81DD-8A764642E35E}"/>
              </a:ext>
            </a:extLst>
          </p:cNvPr>
          <p:cNvSpPr txBox="1"/>
          <p:nvPr/>
        </p:nvSpPr>
        <p:spPr>
          <a:xfrm>
            <a:off x="8890781" y="3429000"/>
            <a:ext cx="3131097" cy="142519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en-GB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Question text appearing in </a:t>
            </a:r>
            <a:r>
              <a:rPr lang="en-GB" sz="2400" dirty="0">
                <a:solidFill>
                  <a:srgbClr val="0000FF"/>
                </a:solidFill>
              </a:rPr>
              <a:t>BLUE </a:t>
            </a:r>
            <a:r>
              <a:rPr lang="en-GB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are </a:t>
            </a:r>
            <a:r>
              <a:rPr lang="en-GB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instructions</a:t>
            </a:r>
            <a:r>
              <a:rPr lang="en-GB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to the data collector.</a:t>
            </a:r>
          </a:p>
        </p:txBody>
      </p:sp>
      <p:sp>
        <p:nvSpPr>
          <p:cNvPr id="10" name="highlight2">
            <a:extLst>
              <a:ext uri="{FF2B5EF4-FFF2-40B4-BE49-F238E27FC236}">
                <a16:creationId xmlns:a16="http://schemas.microsoft.com/office/drawing/2014/main" id="{C5602304-BA6C-42B7-B417-60D9D65C5A40}"/>
              </a:ext>
            </a:extLst>
          </p:cNvPr>
          <p:cNvSpPr/>
          <p:nvPr/>
        </p:nvSpPr>
        <p:spPr>
          <a:xfrm>
            <a:off x="3911778" y="2803711"/>
            <a:ext cx="4230416" cy="1149723"/>
          </a:xfrm>
          <a:prstGeom prst="rect">
            <a:avLst/>
          </a:prstGeom>
          <a:solidFill>
            <a:srgbClr val="FDDEA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47633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8" grpId="0" animBg="1"/>
      <p:bldP spid="9" grpId="0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1977335" cy="611122"/>
            <a:chOff x="-1235" y="-815"/>
            <a:chExt cx="11977335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50" y="21482"/>
              <a:ext cx="1124195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Questionnaire screen elements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pic>
        <p:nvPicPr>
          <p:cNvPr id="22" name="interface">
            <a:extLst>
              <a:ext uri="{FF2B5EF4-FFF2-40B4-BE49-F238E27FC236}">
                <a16:creationId xmlns:a16="http://schemas.microsoft.com/office/drawing/2014/main" id="{95517B0D-C1B2-46A7-B034-E5C1EEB900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32" t="-452"/>
          <a:stretch/>
        </p:blipFill>
        <p:spPr>
          <a:xfrm>
            <a:off x="3486147" y="831846"/>
            <a:ext cx="5219706" cy="5695198"/>
          </a:xfrm>
          <a:prstGeom prst="rect">
            <a:avLst/>
          </a:prstGeom>
          <a:ln w="19050">
            <a:solidFill>
              <a:schemeClr val="bg1">
                <a:lumMod val="75000"/>
                <a:alpha val="50000"/>
              </a:schemeClr>
            </a:solidFill>
          </a:ln>
        </p:spPr>
      </p:pic>
      <p:sp>
        <p:nvSpPr>
          <p:cNvPr id="23" name="label1 name">
            <a:extLst>
              <a:ext uri="{FF2B5EF4-FFF2-40B4-BE49-F238E27FC236}">
                <a16:creationId xmlns:a16="http://schemas.microsoft.com/office/drawing/2014/main" id="{855740B6-D86F-4570-B901-783613E0B4D5}"/>
              </a:ext>
            </a:extLst>
          </p:cNvPr>
          <p:cNvSpPr/>
          <p:nvPr/>
        </p:nvSpPr>
        <p:spPr>
          <a:xfrm>
            <a:off x="170121" y="4112928"/>
            <a:ext cx="3037313" cy="999370"/>
          </a:xfrm>
          <a:prstGeom prst="wedgeRectCallout">
            <a:avLst>
              <a:gd name="adj1" fmla="val 73116"/>
              <a:gd name="adj2" fmla="val -21437"/>
            </a:avLst>
          </a:prstGeom>
          <a:solidFill>
            <a:srgbClr val="98D7CE"/>
          </a:solidFill>
        </p:spPr>
        <p:txBody>
          <a:bodyPr vert="horz" wrap="square" lIns="180000" tIns="90000" rIns="180000" bIns="9000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2400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7. The </a:t>
            </a:r>
            <a:r>
              <a:rPr lang="en-GB" sz="2400" b="1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response options</a:t>
            </a:r>
            <a:endParaRPr lang="x-none" sz="2400" dirty="0">
              <a:solidFill>
                <a:srgbClr val="595959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highlight">
            <a:extLst>
              <a:ext uri="{FF2B5EF4-FFF2-40B4-BE49-F238E27FC236}">
                <a16:creationId xmlns:a16="http://schemas.microsoft.com/office/drawing/2014/main" id="{F851D916-4D1E-4D4C-BBC6-93F145D11C8C}"/>
              </a:ext>
            </a:extLst>
          </p:cNvPr>
          <p:cNvSpPr/>
          <p:nvPr/>
        </p:nvSpPr>
        <p:spPr>
          <a:xfrm>
            <a:off x="3919816" y="4180162"/>
            <a:ext cx="3987055" cy="1729819"/>
          </a:xfrm>
          <a:prstGeom prst="rect">
            <a:avLst/>
          </a:prstGeom>
          <a:solidFill>
            <a:srgbClr val="FDDEA3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solidFill>
                <a:srgbClr val="31B09C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40383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1977335" cy="611122"/>
            <a:chOff x="-1235" y="-815"/>
            <a:chExt cx="11977335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50" y="21482"/>
              <a:ext cx="1124195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Questionnaire screen elements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pic>
        <p:nvPicPr>
          <p:cNvPr id="22" name="interface">
            <a:extLst>
              <a:ext uri="{FF2B5EF4-FFF2-40B4-BE49-F238E27FC236}">
                <a16:creationId xmlns:a16="http://schemas.microsoft.com/office/drawing/2014/main" id="{95517B0D-C1B2-46A7-B034-E5C1EEB900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32" t="-452"/>
          <a:stretch/>
        </p:blipFill>
        <p:spPr>
          <a:xfrm>
            <a:off x="3486147" y="831600"/>
            <a:ext cx="5219706" cy="5695198"/>
          </a:xfrm>
          <a:prstGeom prst="rect">
            <a:avLst/>
          </a:prstGeom>
          <a:ln w="19050">
            <a:solidFill>
              <a:schemeClr val="bg1">
                <a:lumMod val="75000"/>
                <a:alpha val="50000"/>
              </a:schemeClr>
            </a:solidFill>
          </a:ln>
        </p:spPr>
      </p:pic>
      <p:sp>
        <p:nvSpPr>
          <p:cNvPr id="2" name="highlight">
            <a:extLst>
              <a:ext uri="{FF2B5EF4-FFF2-40B4-BE49-F238E27FC236}">
                <a16:creationId xmlns:a16="http://schemas.microsoft.com/office/drawing/2014/main" id="{F851D916-4D1E-4D4C-BBC6-93F145D11C8C}"/>
              </a:ext>
            </a:extLst>
          </p:cNvPr>
          <p:cNvSpPr/>
          <p:nvPr/>
        </p:nvSpPr>
        <p:spPr>
          <a:xfrm>
            <a:off x="8323729" y="3778624"/>
            <a:ext cx="382123" cy="825250"/>
          </a:xfrm>
          <a:prstGeom prst="rect">
            <a:avLst/>
          </a:prstGeom>
          <a:solidFill>
            <a:srgbClr val="FDDEA3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solidFill>
                <a:srgbClr val="31B09C"/>
              </a:solidFill>
            </a:endParaRPr>
          </a:p>
        </p:txBody>
      </p:sp>
      <p:sp>
        <p:nvSpPr>
          <p:cNvPr id="8" name="label8 nav right">
            <a:extLst>
              <a:ext uri="{FF2B5EF4-FFF2-40B4-BE49-F238E27FC236}">
                <a16:creationId xmlns:a16="http://schemas.microsoft.com/office/drawing/2014/main" id="{4D6FC2BF-4058-49C6-97C8-2FC8D1A85912}"/>
              </a:ext>
            </a:extLst>
          </p:cNvPr>
          <p:cNvSpPr/>
          <p:nvPr/>
        </p:nvSpPr>
        <p:spPr>
          <a:xfrm>
            <a:off x="8890782" y="3514839"/>
            <a:ext cx="3131097" cy="1089035"/>
          </a:xfrm>
          <a:prstGeom prst="wedgeRectCallout">
            <a:avLst>
              <a:gd name="adj1" fmla="val -55094"/>
              <a:gd name="adj2" fmla="val 13602"/>
            </a:avLst>
          </a:prstGeom>
          <a:solidFill>
            <a:srgbClr val="CBEBE6"/>
          </a:solidFill>
        </p:spPr>
        <p:txBody>
          <a:bodyPr vert="horz" wrap="square" lIns="180000" tIns="90000" rIns="180000" bIns="9000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2400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8. The </a:t>
            </a:r>
            <a:r>
              <a:rPr lang="en-GB" sz="2400" b="1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right-hand </a:t>
            </a:r>
            <a:r>
              <a:rPr lang="en-GB" sz="2400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navigation button</a:t>
            </a:r>
            <a:endParaRPr lang="x-none" sz="2400" dirty="0">
              <a:solidFill>
                <a:srgbClr val="595959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">
            <a:extLst>
              <a:ext uri="{FF2B5EF4-FFF2-40B4-BE49-F238E27FC236}">
                <a16:creationId xmlns:a16="http://schemas.microsoft.com/office/drawing/2014/main" id="{0CD6C066-6078-4910-81DD-8A764642E35E}"/>
              </a:ext>
            </a:extLst>
          </p:cNvPr>
          <p:cNvSpPr txBox="1"/>
          <p:nvPr/>
        </p:nvSpPr>
        <p:spPr>
          <a:xfrm>
            <a:off x="8845003" y="4603874"/>
            <a:ext cx="3131097" cy="193899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lnSpc>
                <a:spcPct val="100000"/>
              </a:lnSpc>
            </a:pPr>
            <a:r>
              <a:rPr lang="en-GB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These buttons enable you to move forwards or backwards in the data entry application.</a:t>
            </a:r>
          </a:p>
        </p:txBody>
      </p:sp>
      <p:sp>
        <p:nvSpPr>
          <p:cNvPr id="11" name="highlight">
            <a:extLst>
              <a:ext uri="{FF2B5EF4-FFF2-40B4-BE49-F238E27FC236}">
                <a16:creationId xmlns:a16="http://schemas.microsoft.com/office/drawing/2014/main" id="{2EFEFE35-93C4-41A9-AE43-0896CEAA0A31}"/>
              </a:ext>
            </a:extLst>
          </p:cNvPr>
          <p:cNvSpPr/>
          <p:nvPr/>
        </p:nvSpPr>
        <p:spPr>
          <a:xfrm>
            <a:off x="3486147" y="3778624"/>
            <a:ext cx="382123" cy="825250"/>
          </a:xfrm>
          <a:prstGeom prst="rect">
            <a:avLst/>
          </a:prstGeom>
          <a:solidFill>
            <a:srgbClr val="FDDEA3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solidFill>
                <a:srgbClr val="31B09C"/>
              </a:solidFill>
            </a:endParaRPr>
          </a:p>
        </p:txBody>
      </p:sp>
      <p:sp>
        <p:nvSpPr>
          <p:cNvPr id="12" name="label8 nav left">
            <a:extLst>
              <a:ext uri="{FF2B5EF4-FFF2-40B4-BE49-F238E27FC236}">
                <a16:creationId xmlns:a16="http://schemas.microsoft.com/office/drawing/2014/main" id="{2903CB2A-3A1F-4444-A8A2-4A4877C84340}"/>
              </a:ext>
            </a:extLst>
          </p:cNvPr>
          <p:cNvSpPr/>
          <p:nvPr/>
        </p:nvSpPr>
        <p:spPr>
          <a:xfrm>
            <a:off x="170121" y="3514839"/>
            <a:ext cx="3131097" cy="1089035"/>
          </a:xfrm>
          <a:prstGeom prst="wedgeRectCallout">
            <a:avLst>
              <a:gd name="adj1" fmla="val 55709"/>
              <a:gd name="adj2" fmla="val 11133"/>
            </a:avLst>
          </a:prstGeom>
          <a:solidFill>
            <a:srgbClr val="CBEBE6"/>
          </a:solidFill>
        </p:spPr>
        <p:txBody>
          <a:bodyPr vert="horz" wrap="square" lIns="180000" tIns="90000" rIns="180000" bIns="9000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2400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8. The </a:t>
            </a:r>
            <a:r>
              <a:rPr lang="en-GB" sz="2400" b="1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left-hand </a:t>
            </a:r>
            <a:r>
              <a:rPr lang="en-GB" sz="2400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navigation button</a:t>
            </a:r>
            <a:endParaRPr lang="x-none" sz="2400" dirty="0">
              <a:solidFill>
                <a:srgbClr val="595959"/>
              </a:solidFill>
              <a:latin typeface="+mj-lt"/>
              <a:ea typeface="+mj-ea"/>
              <a:cs typeface="+mj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02783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/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B1B7C6B9-D03A-9C24-1D70-4EFD1EB0386E}"/>
              </a:ext>
            </a:extLst>
          </p:cNvPr>
          <p:cNvGrpSpPr/>
          <p:nvPr/>
        </p:nvGrpSpPr>
        <p:grpSpPr>
          <a:xfrm>
            <a:off x="1" y="1805920"/>
            <a:ext cx="12175670" cy="3243080"/>
            <a:chOff x="1" y="1805920"/>
            <a:chExt cx="12175670" cy="324308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722E496-F0A4-4BBC-8A7E-23EC7AF1D461}"/>
                </a:ext>
              </a:extLst>
            </p:cNvPr>
            <p:cNvSpPr/>
            <p:nvPr/>
          </p:nvSpPr>
          <p:spPr>
            <a:xfrm>
              <a:off x="3225226" y="1805920"/>
              <a:ext cx="8950445" cy="3240000"/>
            </a:xfrm>
            <a:prstGeom prst="rect">
              <a:avLst/>
            </a:prstGeom>
            <a:solidFill>
              <a:srgbClr val="25B1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F39FB24-B5A4-81D3-0EA4-95C719102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3" y="1807445"/>
              <a:ext cx="3243079" cy="324003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D060800-B7AB-63FD-EA24-369378A4F8DF}"/>
              </a:ext>
            </a:extLst>
          </p:cNvPr>
          <p:cNvSpPr txBox="1"/>
          <p:nvPr/>
        </p:nvSpPr>
        <p:spPr>
          <a:xfrm>
            <a:off x="3499200" y="2482048"/>
            <a:ext cx="7663630" cy="42800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By the end of this unit, you will be able to: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8593BF-4BEE-2086-1B40-EC8859E1E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25" y="236365"/>
            <a:ext cx="2141567" cy="6558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B51BEA6-30C4-BF3A-513C-068EAD4C8451}"/>
              </a:ext>
            </a:extLst>
          </p:cNvPr>
          <p:cNvSpPr txBox="1"/>
          <p:nvPr/>
        </p:nvSpPr>
        <p:spPr>
          <a:xfrm>
            <a:off x="3782477" y="3023553"/>
            <a:ext cx="8278894" cy="42800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explain how to register a device for data collection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3F577F-609F-0B72-6156-D67874F46AC1}"/>
              </a:ext>
            </a:extLst>
          </p:cNvPr>
          <p:cNvSpPr txBox="1"/>
          <p:nvPr/>
        </p:nvSpPr>
        <p:spPr>
          <a:xfrm>
            <a:off x="3782477" y="3534256"/>
            <a:ext cx="8278894" cy="76040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describe the </a:t>
            </a:r>
            <a:r>
              <a:rPr lang="en-GB" sz="2400" dirty="0" err="1"/>
              <a:t>CSPro</a:t>
            </a:r>
            <a:r>
              <a:rPr lang="en-GB" sz="2400" dirty="0"/>
              <a:t> application screen elements and response options</a:t>
            </a:r>
          </a:p>
        </p:txBody>
      </p:sp>
      <p:pic>
        <p:nvPicPr>
          <p:cNvPr id="3" name="bullet white">
            <a:extLst>
              <a:ext uri="{FF2B5EF4-FFF2-40B4-BE49-F238E27FC236}">
                <a16:creationId xmlns:a16="http://schemas.microsoft.com/office/drawing/2014/main" id="{5144A0A6-322A-4B3E-AD56-6C04AF562D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777" y="3170315"/>
            <a:ext cx="117692" cy="122400"/>
          </a:xfrm>
          <a:prstGeom prst="rect">
            <a:avLst/>
          </a:prstGeom>
        </p:spPr>
      </p:pic>
      <p:pic>
        <p:nvPicPr>
          <p:cNvPr id="15" name="bullet white">
            <a:extLst>
              <a:ext uri="{FF2B5EF4-FFF2-40B4-BE49-F238E27FC236}">
                <a16:creationId xmlns:a16="http://schemas.microsoft.com/office/drawing/2014/main" id="{D1121847-C67F-41F2-9ECA-39C638C297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941" y="3685157"/>
            <a:ext cx="117692" cy="122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06858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header">
            <a:extLst>
              <a:ext uri="{FF2B5EF4-FFF2-40B4-BE49-F238E27FC236}">
                <a16:creationId xmlns:a16="http://schemas.microsoft.com/office/drawing/2014/main" id="{84D8390B-55BB-DC68-6C38-234C5F4C2E56}"/>
              </a:ext>
            </a:extLst>
          </p:cNvPr>
          <p:cNvGrpSpPr/>
          <p:nvPr/>
        </p:nvGrpSpPr>
        <p:grpSpPr>
          <a:xfrm>
            <a:off x="-1235" y="-815"/>
            <a:ext cx="10849857" cy="611122"/>
            <a:chOff x="-1235" y="-815"/>
            <a:chExt cx="10849857" cy="61112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D478BE-FBDA-DC64-8558-B8C0FB8235B4}"/>
                </a:ext>
              </a:extLst>
            </p:cNvPr>
            <p:cNvSpPr txBox="1"/>
            <p:nvPr/>
          </p:nvSpPr>
          <p:spPr>
            <a:xfrm>
              <a:off x="734150" y="21600"/>
              <a:ext cx="1011447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tkinson Hyperlegible"/>
                  <a:ea typeface="+mn-ea"/>
                  <a:cs typeface="+mn-cs"/>
                </a:rPr>
                <a:t>Questionnaire response options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BBCD590-2449-7FDC-111E-501E5119F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grpSp>
        <p:nvGrpSpPr>
          <p:cNvPr id="10" name="01 radio buttons">
            <a:extLst>
              <a:ext uri="{FF2B5EF4-FFF2-40B4-BE49-F238E27FC236}">
                <a16:creationId xmlns:a16="http://schemas.microsoft.com/office/drawing/2014/main" id="{73CFB670-F0EE-4B8D-B1CB-3F9DCE8944E1}"/>
              </a:ext>
            </a:extLst>
          </p:cNvPr>
          <p:cNvGrpSpPr/>
          <p:nvPr/>
        </p:nvGrpSpPr>
        <p:grpSpPr>
          <a:xfrm>
            <a:off x="734151" y="2099180"/>
            <a:ext cx="5360074" cy="1080000"/>
            <a:chOff x="734150" y="2142000"/>
            <a:chExt cx="5360074" cy="1080000"/>
          </a:xfrm>
        </p:grpSpPr>
        <p:sp>
          <p:nvSpPr>
            <p:cNvPr id="11" name="grid1">
              <a:extLst>
                <a:ext uri="{FF2B5EF4-FFF2-40B4-BE49-F238E27FC236}">
                  <a16:creationId xmlns:a16="http://schemas.microsoft.com/office/drawing/2014/main" id="{B26F9067-29FC-40AE-89EE-2C25F4B80F24}"/>
                </a:ext>
              </a:extLst>
            </p:cNvPr>
            <p:cNvSpPr txBox="1"/>
            <p:nvPr/>
          </p:nvSpPr>
          <p:spPr>
            <a:xfrm>
              <a:off x="734150" y="2142000"/>
              <a:ext cx="5360074" cy="1080000"/>
            </a:xfrm>
            <a:prstGeom prst="rect">
              <a:avLst/>
            </a:prstGeom>
            <a:solidFill>
              <a:srgbClr val="CBEBE6"/>
            </a:solidFill>
          </p:spPr>
          <p:txBody>
            <a:bodyPr vert="horz" wrap="square" lIns="91440" tIns="900000" rIns="91440" bIns="45720" rtlCol="0" anchor="ctr">
              <a:noAutofit/>
            </a:bodyPr>
            <a:lstStyle>
              <a:lvl1pPr algn="r">
                <a:lnSpc>
                  <a:spcPct val="90000"/>
                </a:lnSpc>
                <a:spcBef>
                  <a:spcPct val="0"/>
                </a:spcBef>
                <a:buNone/>
                <a:defRPr sz="44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" name="quest type 1">
              <a:extLst>
                <a:ext uri="{FF2B5EF4-FFF2-40B4-BE49-F238E27FC236}">
                  <a16:creationId xmlns:a16="http://schemas.microsoft.com/office/drawing/2014/main" id="{1A72878D-0EBB-4017-BD80-B48519DE7477}"/>
                </a:ext>
              </a:extLst>
            </p:cNvPr>
            <p:cNvSpPr/>
            <p:nvPr/>
          </p:nvSpPr>
          <p:spPr>
            <a:xfrm>
              <a:off x="1020943" y="2322000"/>
              <a:ext cx="720000" cy="720000"/>
            </a:xfrm>
            <a:prstGeom prst="rect">
              <a:avLst/>
            </a:prstGeom>
            <a:solidFill>
              <a:srgbClr val="98D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rgbClr val="595959"/>
                  </a:solidFill>
                </a:rPr>
                <a:t>1</a:t>
              </a:r>
            </a:p>
          </p:txBody>
        </p:sp>
      </p:grpSp>
      <p:sp>
        <p:nvSpPr>
          <p:cNvPr id="13" name="TextBox 1">
            <a:extLst>
              <a:ext uri="{FF2B5EF4-FFF2-40B4-BE49-F238E27FC236}">
                <a16:creationId xmlns:a16="http://schemas.microsoft.com/office/drawing/2014/main" id="{1165BDA9-9E6F-4DCF-836D-4C70ADAD57A3}"/>
              </a:ext>
            </a:extLst>
          </p:cNvPr>
          <p:cNvSpPr txBox="1"/>
          <p:nvPr/>
        </p:nvSpPr>
        <p:spPr>
          <a:xfrm>
            <a:off x="1924749" y="2408348"/>
            <a:ext cx="36381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Radio buttons</a:t>
            </a:r>
          </a:p>
        </p:txBody>
      </p:sp>
      <p:grpSp>
        <p:nvGrpSpPr>
          <p:cNvPr id="14" name="02 numeric">
            <a:extLst>
              <a:ext uri="{FF2B5EF4-FFF2-40B4-BE49-F238E27FC236}">
                <a16:creationId xmlns:a16="http://schemas.microsoft.com/office/drawing/2014/main" id="{4D85C3F7-F1F2-4A45-B588-F0620E9F6985}"/>
              </a:ext>
            </a:extLst>
          </p:cNvPr>
          <p:cNvGrpSpPr/>
          <p:nvPr/>
        </p:nvGrpSpPr>
        <p:grpSpPr>
          <a:xfrm>
            <a:off x="734150" y="3278701"/>
            <a:ext cx="5360074" cy="1080000"/>
            <a:chOff x="734149" y="3417771"/>
            <a:chExt cx="5360074" cy="1080000"/>
          </a:xfrm>
        </p:grpSpPr>
        <p:sp>
          <p:nvSpPr>
            <p:cNvPr id="15" name="grid1">
              <a:extLst>
                <a:ext uri="{FF2B5EF4-FFF2-40B4-BE49-F238E27FC236}">
                  <a16:creationId xmlns:a16="http://schemas.microsoft.com/office/drawing/2014/main" id="{37A7D1DE-4D3A-450D-86F8-BD16AC725508}"/>
                </a:ext>
              </a:extLst>
            </p:cNvPr>
            <p:cNvSpPr txBox="1"/>
            <p:nvPr/>
          </p:nvSpPr>
          <p:spPr>
            <a:xfrm>
              <a:off x="734149" y="3417771"/>
              <a:ext cx="5360074" cy="1080000"/>
            </a:xfrm>
            <a:prstGeom prst="rect">
              <a:avLst/>
            </a:prstGeom>
            <a:solidFill>
              <a:srgbClr val="C7DDF1"/>
            </a:solidFill>
          </p:spPr>
          <p:txBody>
            <a:bodyPr vert="horz" wrap="square" lIns="91440" tIns="900000" rIns="91440" bIns="45720" rtlCol="0" anchor="ctr">
              <a:no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Bef>
                  <a:spcPct val="0"/>
                </a:spcBef>
                <a:buNone/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GB" dirty="0"/>
            </a:p>
          </p:txBody>
        </p:sp>
        <p:sp>
          <p:nvSpPr>
            <p:cNvPr id="16" name="quest type 1">
              <a:extLst>
                <a:ext uri="{FF2B5EF4-FFF2-40B4-BE49-F238E27FC236}">
                  <a16:creationId xmlns:a16="http://schemas.microsoft.com/office/drawing/2014/main" id="{9A7624B2-4791-4616-AC1D-3C12AEF833B2}"/>
                </a:ext>
              </a:extLst>
            </p:cNvPr>
            <p:cNvSpPr/>
            <p:nvPr/>
          </p:nvSpPr>
          <p:spPr>
            <a:xfrm>
              <a:off x="1020943" y="3597771"/>
              <a:ext cx="720000" cy="720000"/>
            </a:xfrm>
            <a:prstGeom prst="rect">
              <a:avLst/>
            </a:prstGeom>
            <a:solidFill>
              <a:srgbClr val="B3C0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rgbClr val="595959"/>
                  </a:solidFill>
                </a:rPr>
                <a:t>2</a:t>
              </a:r>
            </a:p>
          </p:txBody>
        </p:sp>
      </p:grpSp>
      <p:sp>
        <p:nvSpPr>
          <p:cNvPr id="17" name="TextBox 2">
            <a:extLst>
              <a:ext uri="{FF2B5EF4-FFF2-40B4-BE49-F238E27FC236}">
                <a16:creationId xmlns:a16="http://schemas.microsoft.com/office/drawing/2014/main" id="{EC64C48E-6A4C-49CE-A36B-00D3A094619B}"/>
              </a:ext>
            </a:extLst>
          </p:cNvPr>
          <p:cNvSpPr txBox="1"/>
          <p:nvPr/>
        </p:nvSpPr>
        <p:spPr>
          <a:xfrm>
            <a:off x="1924748" y="3587869"/>
            <a:ext cx="36381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Numeric field</a:t>
            </a:r>
          </a:p>
        </p:txBody>
      </p:sp>
      <p:grpSp>
        <p:nvGrpSpPr>
          <p:cNvPr id="25" name="03 combo box">
            <a:extLst>
              <a:ext uri="{FF2B5EF4-FFF2-40B4-BE49-F238E27FC236}">
                <a16:creationId xmlns:a16="http://schemas.microsoft.com/office/drawing/2014/main" id="{9F41AF00-4F83-4979-9140-EE56727DD2EE}"/>
              </a:ext>
            </a:extLst>
          </p:cNvPr>
          <p:cNvGrpSpPr/>
          <p:nvPr/>
        </p:nvGrpSpPr>
        <p:grpSpPr>
          <a:xfrm>
            <a:off x="6199796" y="2099180"/>
            <a:ext cx="5360074" cy="1080000"/>
            <a:chOff x="6199795" y="2142000"/>
            <a:chExt cx="5360074" cy="1178716"/>
          </a:xfrm>
        </p:grpSpPr>
        <p:sp>
          <p:nvSpPr>
            <p:cNvPr id="26" name="grid1">
              <a:extLst>
                <a:ext uri="{FF2B5EF4-FFF2-40B4-BE49-F238E27FC236}">
                  <a16:creationId xmlns:a16="http://schemas.microsoft.com/office/drawing/2014/main" id="{E0506F39-81BF-4945-8263-417D290D56DC}"/>
                </a:ext>
              </a:extLst>
            </p:cNvPr>
            <p:cNvSpPr txBox="1"/>
            <p:nvPr/>
          </p:nvSpPr>
          <p:spPr>
            <a:xfrm>
              <a:off x="6199795" y="2142000"/>
              <a:ext cx="5360074" cy="1178716"/>
            </a:xfrm>
            <a:prstGeom prst="rect">
              <a:avLst/>
            </a:prstGeom>
            <a:solidFill>
              <a:srgbClr val="C7DDF1"/>
            </a:solidFill>
          </p:spPr>
          <p:txBody>
            <a:bodyPr vert="horz" wrap="square" lIns="91440" tIns="900000" rIns="91440" bIns="45720" rtlCol="0" anchor="ctr">
              <a:no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Bef>
                  <a:spcPct val="0"/>
                </a:spcBef>
                <a:buNone/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GB" dirty="0"/>
            </a:p>
          </p:txBody>
        </p:sp>
        <p:sp>
          <p:nvSpPr>
            <p:cNvPr id="27" name="quest type 1">
              <a:extLst>
                <a:ext uri="{FF2B5EF4-FFF2-40B4-BE49-F238E27FC236}">
                  <a16:creationId xmlns:a16="http://schemas.microsoft.com/office/drawing/2014/main" id="{FA7A1CC8-9B83-4637-8AB2-5BCB5378630C}"/>
                </a:ext>
              </a:extLst>
            </p:cNvPr>
            <p:cNvSpPr/>
            <p:nvPr/>
          </p:nvSpPr>
          <p:spPr>
            <a:xfrm>
              <a:off x="6529427" y="2338453"/>
              <a:ext cx="720000" cy="785811"/>
            </a:xfrm>
            <a:prstGeom prst="rect">
              <a:avLst/>
            </a:prstGeom>
            <a:solidFill>
              <a:srgbClr val="B3C0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rgbClr val="595959"/>
                  </a:solidFill>
                </a:rPr>
                <a:t>3</a:t>
              </a:r>
            </a:p>
          </p:txBody>
        </p:sp>
      </p:grpSp>
      <p:sp>
        <p:nvSpPr>
          <p:cNvPr id="29" name="TextBox 3">
            <a:extLst>
              <a:ext uri="{FF2B5EF4-FFF2-40B4-BE49-F238E27FC236}">
                <a16:creationId xmlns:a16="http://schemas.microsoft.com/office/drawing/2014/main" id="{AC4623D0-2DFF-442D-B0B0-594E856F26CD}"/>
              </a:ext>
            </a:extLst>
          </p:cNvPr>
          <p:cNvSpPr txBox="1"/>
          <p:nvPr/>
        </p:nvSpPr>
        <p:spPr>
          <a:xfrm>
            <a:off x="7407577" y="2408348"/>
            <a:ext cx="36381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Combo box</a:t>
            </a:r>
          </a:p>
        </p:txBody>
      </p:sp>
      <p:grpSp>
        <p:nvGrpSpPr>
          <p:cNvPr id="30" name="04 text box">
            <a:extLst>
              <a:ext uri="{FF2B5EF4-FFF2-40B4-BE49-F238E27FC236}">
                <a16:creationId xmlns:a16="http://schemas.microsoft.com/office/drawing/2014/main" id="{68116ADA-BA59-4539-935E-9405B3C8F61E}"/>
              </a:ext>
            </a:extLst>
          </p:cNvPr>
          <p:cNvGrpSpPr/>
          <p:nvPr/>
        </p:nvGrpSpPr>
        <p:grpSpPr>
          <a:xfrm>
            <a:off x="6199796" y="3286565"/>
            <a:ext cx="5360074" cy="1080000"/>
            <a:chOff x="6199795" y="3414185"/>
            <a:chExt cx="5360074" cy="1080000"/>
          </a:xfrm>
        </p:grpSpPr>
        <p:sp>
          <p:nvSpPr>
            <p:cNvPr id="31" name="grid1">
              <a:extLst>
                <a:ext uri="{FF2B5EF4-FFF2-40B4-BE49-F238E27FC236}">
                  <a16:creationId xmlns:a16="http://schemas.microsoft.com/office/drawing/2014/main" id="{3B8F2931-9419-4905-89CE-2BC2E3F31677}"/>
                </a:ext>
              </a:extLst>
            </p:cNvPr>
            <p:cNvSpPr txBox="1"/>
            <p:nvPr/>
          </p:nvSpPr>
          <p:spPr>
            <a:xfrm>
              <a:off x="6199795" y="3414185"/>
              <a:ext cx="5360074" cy="1080000"/>
            </a:xfrm>
            <a:prstGeom prst="rect">
              <a:avLst/>
            </a:prstGeom>
            <a:solidFill>
              <a:srgbClr val="CBEBE6"/>
            </a:solidFill>
          </p:spPr>
          <p:txBody>
            <a:bodyPr vert="horz" wrap="square" lIns="91440" tIns="900000" rIns="91440" bIns="45720" rtlCol="0" anchor="ctr">
              <a:noAutofit/>
            </a:bodyPr>
            <a:lstStyle>
              <a:lvl1pPr algn="r">
                <a:lnSpc>
                  <a:spcPct val="90000"/>
                </a:lnSpc>
                <a:spcBef>
                  <a:spcPct val="0"/>
                </a:spcBef>
                <a:buNone/>
                <a:defRPr sz="44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2" name="quest type 1">
              <a:extLst>
                <a:ext uri="{FF2B5EF4-FFF2-40B4-BE49-F238E27FC236}">
                  <a16:creationId xmlns:a16="http://schemas.microsoft.com/office/drawing/2014/main" id="{038A7BCA-11F2-471E-80B0-1767A1E7B739}"/>
                </a:ext>
              </a:extLst>
            </p:cNvPr>
            <p:cNvSpPr/>
            <p:nvPr/>
          </p:nvSpPr>
          <p:spPr>
            <a:xfrm>
              <a:off x="6529427" y="3594185"/>
              <a:ext cx="720000" cy="720000"/>
            </a:xfrm>
            <a:prstGeom prst="rect">
              <a:avLst/>
            </a:prstGeom>
            <a:solidFill>
              <a:srgbClr val="98D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rgbClr val="595959"/>
                  </a:solidFill>
                </a:rPr>
                <a:t>4</a:t>
              </a:r>
            </a:p>
          </p:txBody>
        </p:sp>
      </p:grpSp>
      <p:sp>
        <p:nvSpPr>
          <p:cNvPr id="33" name="TextBox 4">
            <a:extLst>
              <a:ext uri="{FF2B5EF4-FFF2-40B4-BE49-F238E27FC236}">
                <a16:creationId xmlns:a16="http://schemas.microsoft.com/office/drawing/2014/main" id="{84FE9EF2-3A46-40D3-B0C6-C6E3090A57B8}"/>
              </a:ext>
            </a:extLst>
          </p:cNvPr>
          <p:cNvSpPr txBox="1"/>
          <p:nvPr/>
        </p:nvSpPr>
        <p:spPr>
          <a:xfrm>
            <a:off x="7407578" y="3595733"/>
            <a:ext cx="36381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Text box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64180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9" grpId="0"/>
      <p:bldP spid="3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1977335" cy="611122"/>
            <a:chOff x="-1235" y="-815"/>
            <a:chExt cx="11977335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50" y="21482"/>
              <a:ext cx="1124195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1. Radio buttons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87FCB142-84BF-4FA9-89A3-3E54A2F077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7"/>
          <a:stretch/>
        </p:blipFill>
        <p:spPr>
          <a:xfrm>
            <a:off x="6945659" y="606257"/>
            <a:ext cx="4626491" cy="5876069"/>
          </a:xfrm>
          <a:prstGeom prst="rect">
            <a:avLst/>
          </a:prstGeom>
          <a:ln w="19050">
            <a:solidFill>
              <a:schemeClr val="bg1">
                <a:lumMod val="75000"/>
                <a:alpha val="50000"/>
              </a:schemeClr>
            </a:solidFill>
          </a:ln>
        </p:spPr>
      </p:pic>
      <p:sp>
        <p:nvSpPr>
          <p:cNvPr id="2" name="highlight">
            <a:extLst>
              <a:ext uri="{FF2B5EF4-FFF2-40B4-BE49-F238E27FC236}">
                <a16:creationId xmlns:a16="http://schemas.microsoft.com/office/drawing/2014/main" id="{F851D916-4D1E-4D4C-BBC6-93F145D11C8C}"/>
              </a:ext>
            </a:extLst>
          </p:cNvPr>
          <p:cNvSpPr/>
          <p:nvPr/>
        </p:nvSpPr>
        <p:spPr>
          <a:xfrm>
            <a:off x="10356559" y="2948342"/>
            <a:ext cx="447260" cy="447262"/>
          </a:xfrm>
          <a:prstGeom prst="rect">
            <a:avLst/>
          </a:prstGeom>
          <a:solidFill>
            <a:srgbClr val="FDDEA3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solidFill>
                <a:srgbClr val="31B09C"/>
              </a:solidFill>
            </a:endParaRPr>
          </a:p>
        </p:txBody>
      </p:sp>
      <p:sp>
        <p:nvSpPr>
          <p:cNvPr id="13" name="caption2">
            <a:extLst>
              <a:ext uri="{FF2B5EF4-FFF2-40B4-BE49-F238E27FC236}">
                <a16:creationId xmlns:a16="http://schemas.microsoft.com/office/drawing/2014/main" id="{AFC8D082-C7B6-40DF-A2BF-8A2BDEED091E}"/>
              </a:ext>
            </a:extLst>
          </p:cNvPr>
          <p:cNvSpPr txBox="1"/>
          <p:nvPr/>
        </p:nvSpPr>
        <p:spPr>
          <a:xfrm>
            <a:off x="799940" y="2486882"/>
            <a:ext cx="4938584" cy="83099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When presented with a list of </a:t>
            </a: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radio buttons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</p:txBody>
      </p:sp>
      <p:sp>
        <p:nvSpPr>
          <p:cNvPr id="14" name="bulletText7">
            <a:extLst>
              <a:ext uri="{FF2B5EF4-FFF2-40B4-BE49-F238E27FC236}">
                <a16:creationId xmlns:a16="http://schemas.microsoft.com/office/drawing/2014/main" id="{6818EC90-1D73-4706-8AB3-873CA3413149}"/>
              </a:ext>
            </a:extLst>
          </p:cNvPr>
          <p:cNvSpPr txBox="1"/>
          <p:nvPr/>
        </p:nvSpPr>
        <p:spPr>
          <a:xfrm>
            <a:off x="1469509" y="3512711"/>
            <a:ext cx="4626491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only one can be selected</a:t>
            </a:r>
          </a:p>
        </p:txBody>
      </p:sp>
      <p:pic>
        <p:nvPicPr>
          <p:cNvPr id="15" name="bullet07">
            <a:extLst>
              <a:ext uri="{FF2B5EF4-FFF2-40B4-BE49-F238E27FC236}">
                <a16:creationId xmlns:a16="http://schemas.microsoft.com/office/drawing/2014/main" id="{EF8197C8-B3B1-412C-A79A-791C56F2D1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12" y="3660763"/>
            <a:ext cx="117692" cy="122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04892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1977335" cy="611122"/>
            <a:chOff x="-1235" y="-815"/>
            <a:chExt cx="11977335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50" y="21482"/>
              <a:ext cx="1124195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2. Numeric field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13" name="para 1">
            <a:extLst>
              <a:ext uri="{FF2B5EF4-FFF2-40B4-BE49-F238E27FC236}">
                <a16:creationId xmlns:a16="http://schemas.microsoft.com/office/drawing/2014/main" id="{AFC8D082-C7B6-40DF-A2BF-8A2BDEED091E}"/>
              </a:ext>
            </a:extLst>
          </p:cNvPr>
          <p:cNvSpPr txBox="1"/>
          <p:nvPr/>
        </p:nvSpPr>
        <p:spPr>
          <a:xfrm>
            <a:off x="761549" y="2109676"/>
            <a:ext cx="4938584" cy="83099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</a:t>
            </a: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numeric field 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allows for a response that is a number only. </a:t>
            </a:r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7960E42F-709C-4F45-B2F7-8AFEE3A3D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425" y="286089"/>
            <a:ext cx="4254275" cy="6381411"/>
          </a:xfrm>
        </p:spPr>
      </p:pic>
      <p:sp>
        <p:nvSpPr>
          <p:cNvPr id="18" name="para 2">
            <a:extLst>
              <a:ext uri="{FF2B5EF4-FFF2-40B4-BE49-F238E27FC236}">
                <a16:creationId xmlns:a16="http://schemas.microsoft.com/office/drawing/2014/main" id="{64E8D97C-AB56-443D-AF2C-4A306663055F}"/>
              </a:ext>
            </a:extLst>
          </p:cNvPr>
          <p:cNvSpPr txBox="1"/>
          <p:nvPr/>
        </p:nvSpPr>
        <p:spPr>
          <a:xfrm>
            <a:off x="761549" y="3227523"/>
            <a:ext cx="4938584" cy="12003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Often a range will be set so only valid numeric responses can be entered.</a:t>
            </a:r>
          </a:p>
        </p:txBody>
      </p:sp>
      <p:sp>
        <p:nvSpPr>
          <p:cNvPr id="22" name="highlight">
            <a:extLst>
              <a:ext uri="{FF2B5EF4-FFF2-40B4-BE49-F238E27FC236}">
                <a16:creationId xmlns:a16="http://schemas.microsoft.com/office/drawing/2014/main" id="{B447B0DF-0F64-40F4-80ED-A81F5241D885}"/>
              </a:ext>
            </a:extLst>
          </p:cNvPr>
          <p:cNvSpPr/>
          <p:nvPr/>
        </p:nvSpPr>
        <p:spPr>
          <a:xfrm>
            <a:off x="8997127" y="1027684"/>
            <a:ext cx="592228" cy="173160"/>
          </a:xfrm>
          <a:prstGeom prst="rect">
            <a:avLst/>
          </a:prstGeom>
          <a:solidFill>
            <a:srgbClr val="FDDEA3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solidFill>
                <a:srgbClr val="31B09C"/>
              </a:solidFill>
            </a:endParaRPr>
          </a:p>
        </p:txBody>
      </p:sp>
      <p:sp>
        <p:nvSpPr>
          <p:cNvPr id="23" name="highlight">
            <a:extLst>
              <a:ext uri="{FF2B5EF4-FFF2-40B4-BE49-F238E27FC236}">
                <a16:creationId xmlns:a16="http://schemas.microsoft.com/office/drawing/2014/main" id="{551B3CBF-406E-4420-AAEF-9C03B928D34A}"/>
              </a:ext>
            </a:extLst>
          </p:cNvPr>
          <p:cNvSpPr/>
          <p:nvPr/>
        </p:nvSpPr>
        <p:spPr>
          <a:xfrm>
            <a:off x="8121959" y="1426523"/>
            <a:ext cx="3096000" cy="216000"/>
          </a:xfrm>
          <a:prstGeom prst="rect">
            <a:avLst/>
          </a:prstGeom>
          <a:solidFill>
            <a:srgbClr val="FDDEA3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solidFill>
                <a:srgbClr val="31B09C"/>
              </a:solidFill>
            </a:endParaRPr>
          </a:p>
        </p:txBody>
      </p:sp>
      <p:sp>
        <p:nvSpPr>
          <p:cNvPr id="25" name="label8 nav right">
            <a:extLst>
              <a:ext uri="{FF2B5EF4-FFF2-40B4-BE49-F238E27FC236}">
                <a16:creationId xmlns:a16="http://schemas.microsoft.com/office/drawing/2014/main" id="{50AB214E-5803-479A-84EB-6BCD231D8891}"/>
              </a:ext>
            </a:extLst>
          </p:cNvPr>
          <p:cNvSpPr/>
          <p:nvPr/>
        </p:nvSpPr>
        <p:spPr>
          <a:xfrm>
            <a:off x="8609953" y="1642523"/>
            <a:ext cx="2267215" cy="1542110"/>
          </a:xfrm>
          <a:custGeom>
            <a:avLst/>
            <a:gdLst>
              <a:gd name="connsiteX0" fmla="*/ 0 w 3131097"/>
              <a:gd name="connsiteY0" fmla="*/ 0 h 939471"/>
              <a:gd name="connsiteX1" fmla="*/ 521850 w 3131097"/>
              <a:gd name="connsiteY1" fmla="*/ 0 h 939471"/>
              <a:gd name="connsiteX2" fmla="*/ 1176071 w 3131097"/>
              <a:gd name="connsiteY2" fmla="*/ -245193 h 939471"/>
              <a:gd name="connsiteX3" fmla="*/ 1304624 w 3131097"/>
              <a:gd name="connsiteY3" fmla="*/ 0 h 939471"/>
              <a:gd name="connsiteX4" fmla="*/ 3131097 w 3131097"/>
              <a:gd name="connsiteY4" fmla="*/ 0 h 939471"/>
              <a:gd name="connsiteX5" fmla="*/ 3131097 w 3131097"/>
              <a:gd name="connsiteY5" fmla="*/ 156579 h 939471"/>
              <a:gd name="connsiteX6" fmla="*/ 3131097 w 3131097"/>
              <a:gd name="connsiteY6" fmla="*/ 156579 h 939471"/>
              <a:gd name="connsiteX7" fmla="*/ 3131097 w 3131097"/>
              <a:gd name="connsiteY7" fmla="*/ 391446 h 939471"/>
              <a:gd name="connsiteX8" fmla="*/ 3131097 w 3131097"/>
              <a:gd name="connsiteY8" fmla="*/ 939471 h 939471"/>
              <a:gd name="connsiteX9" fmla="*/ 1304624 w 3131097"/>
              <a:gd name="connsiteY9" fmla="*/ 939471 h 939471"/>
              <a:gd name="connsiteX10" fmla="*/ 521850 w 3131097"/>
              <a:gd name="connsiteY10" fmla="*/ 939471 h 939471"/>
              <a:gd name="connsiteX11" fmla="*/ 521850 w 3131097"/>
              <a:gd name="connsiteY11" fmla="*/ 939471 h 939471"/>
              <a:gd name="connsiteX12" fmla="*/ 0 w 3131097"/>
              <a:gd name="connsiteY12" fmla="*/ 939471 h 939471"/>
              <a:gd name="connsiteX13" fmla="*/ 0 w 3131097"/>
              <a:gd name="connsiteY13" fmla="*/ 391446 h 939471"/>
              <a:gd name="connsiteX14" fmla="*/ 0 w 3131097"/>
              <a:gd name="connsiteY14" fmla="*/ 156579 h 939471"/>
              <a:gd name="connsiteX15" fmla="*/ 0 w 3131097"/>
              <a:gd name="connsiteY15" fmla="*/ 156579 h 939471"/>
              <a:gd name="connsiteX16" fmla="*/ 0 w 3131097"/>
              <a:gd name="connsiteY16" fmla="*/ 0 h 939471"/>
              <a:gd name="connsiteX0" fmla="*/ 0 w 3131097"/>
              <a:gd name="connsiteY0" fmla="*/ 245193 h 1184664"/>
              <a:gd name="connsiteX1" fmla="*/ 1076032 w 3131097"/>
              <a:gd name="connsiteY1" fmla="*/ 234110 h 1184664"/>
              <a:gd name="connsiteX2" fmla="*/ 1176071 w 3131097"/>
              <a:gd name="connsiteY2" fmla="*/ 0 h 1184664"/>
              <a:gd name="connsiteX3" fmla="*/ 1304624 w 3131097"/>
              <a:gd name="connsiteY3" fmla="*/ 245193 h 1184664"/>
              <a:gd name="connsiteX4" fmla="*/ 3131097 w 3131097"/>
              <a:gd name="connsiteY4" fmla="*/ 245193 h 1184664"/>
              <a:gd name="connsiteX5" fmla="*/ 3131097 w 3131097"/>
              <a:gd name="connsiteY5" fmla="*/ 401772 h 1184664"/>
              <a:gd name="connsiteX6" fmla="*/ 3131097 w 3131097"/>
              <a:gd name="connsiteY6" fmla="*/ 401772 h 1184664"/>
              <a:gd name="connsiteX7" fmla="*/ 3131097 w 3131097"/>
              <a:gd name="connsiteY7" fmla="*/ 636639 h 1184664"/>
              <a:gd name="connsiteX8" fmla="*/ 3131097 w 3131097"/>
              <a:gd name="connsiteY8" fmla="*/ 1184664 h 1184664"/>
              <a:gd name="connsiteX9" fmla="*/ 1304624 w 3131097"/>
              <a:gd name="connsiteY9" fmla="*/ 1184664 h 1184664"/>
              <a:gd name="connsiteX10" fmla="*/ 521850 w 3131097"/>
              <a:gd name="connsiteY10" fmla="*/ 1184664 h 1184664"/>
              <a:gd name="connsiteX11" fmla="*/ 521850 w 3131097"/>
              <a:gd name="connsiteY11" fmla="*/ 1184664 h 1184664"/>
              <a:gd name="connsiteX12" fmla="*/ 0 w 3131097"/>
              <a:gd name="connsiteY12" fmla="*/ 1184664 h 1184664"/>
              <a:gd name="connsiteX13" fmla="*/ 0 w 3131097"/>
              <a:gd name="connsiteY13" fmla="*/ 636639 h 1184664"/>
              <a:gd name="connsiteX14" fmla="*/ 0 w 3131097"/>
              <a:gd name="connsiteY14" fmla="*/ 401772 h 1184664"/>
              <a:gd name="connsiteX15" fmla="*/ 0 w 3131097"/>
              <a:gd name="connsiteY15" fmla="*/ 401772 h 1184664"/>
              <a:gd name="connsiteX16" fmla="*/ 0 w 3131097"/>
              <a:gd name="connsiteY16" fmla="*/ 245193 h 118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31097" h="1184664">
                <a:moveTo>
                  <a:pt x="0" y="245193"/>
                </a:moveTo>
                <a:lnTo>
                  <a:pt x="1076032" y="234110"/>
                </a:lnTo>
                <a:lnTo>
                  <a:pt x="1176071" y="0"/>
                </a:lnTo>
                <a:lnTo>
                  <a:pt x="1304624" y="245193"/>
                </a:lnTo>
                <a:lnTo>
                  <a:pt x="3131097" y="245193"/>
                </a:lnTo>
                <a:lnTo>
                  <a:pt x="3131097" y="401772"/>
                </a:lnTo>
                <a:lnTo>
                  <a:pt x="3131097" y="401772"/>
                </a:lnTo>
                <a:lnTo>
                  <a:pt x="3131097" y="636639"/>
                </a:lnTo>
                <a:lnTo>
                  <a:pt x="3131097" y="1184664"/>
                </a:lnTo>
                <a:lnTo>
                  <a:pt x="1304624" y="1184664"/>
                </a:lnTo>
                <a:lnTo>
                  <a:pt x="521850" y="1184664"/>
                </a:lnTo>
                <a:lnTo>
                  <a:pt x="521850" y="1184664"/>
                </a:lnTo>
                <a:lnTo>
                  <a:pt x="0" y="1184664"/>
                </a:lnTo>
                <a:lnTo>
                  <a:pt x="0" y="636639"/>
                </a:lnTo>
                <a:lnTo>
                  <a:pt x="0" y="401772"/>
                </a:lnTo>
                <a:lnTo>
                  <a:pt x="0" y="401772"/>
                </a:lnTo>
                <a:lnTo>
                  <a:pt x="0" y="245193"/>
                </a:lnTo>
                <a:close/>
              </a:path>
            </a:pathLst>
          </a:custGeom>
          <a:solidFill>
            <a:srgbClr val="CBEBE6"/>
          </a:solidFill>
        </p:spPr>
        <p:txBody>
          <a:bodyPr vert="horz" wrap="square" lIns="180000" tIns="432000" rIns="180000" bIns="90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GB" sz="2400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Number between </a:t>
            </a:r>
            <a:br>
              <a:rPr lang="en-GB" sz="2400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</a:br>
            <a:r>
              <a:rPr lang="en-GB" sz="2400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1 and 7</a:t>
            </a:r>
            <a:endParaRPr lang="x-none" sz="2400" dirty="0">
              <a:solidFill>
                <a:srgbClr val="595959"/>
              </a:solidFill>
              <a:latin typeface="+mj-lt"/>
              <a:ea typeface="+mj-ea"/>
              <a:cs typeface="+mj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69620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2" grpId="0" animBg="1"/>
      <p:bldP spid="23" grpId="0" animBg="1"/>
      <p:bldP spid="25" grpId="0" animBg="1"/>
    </p:bldLst>
  </p:timing>
  <p:extLst>
    <p:ext uri="{6950BFC3-D8DA-4A85-94F7-54DA5524770B}">
      <p188:commentRel xmlns:p188="http://schemas.microsoft.com/office/powerpoint/2018/8/main" r:id="rId4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1977335" cy="611122"/>
            <a:chOff x="-1235" y="-815"/>
            <a:chExt cx="11977335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50" y="21482"/>
              <a:ext cx="1124195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3. Combo box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13" name="para 1">
            <a:extLst>
              <a:ext uri="{FF2B5EF4-FFF2-40B4-BE49-F238E27FC236}">
                <a16:creationId xmlns:a16="http://schemas.microsoft.com/office/drawing/2014/main" id="{AFC8D082-C7B6-40DF-A2BF-8A2BDEED091E}"/>
              </a:ext>
            </a:extLst>
          </p:cNvPr>
          <p:cNvSpPr txBox="1"/>
          <p:nvPr/>
        </p:nvSpPr>
        <p:spPr>
          <a:xfrm>
            <a:off x="609313" y="2163797"/>
            <a:ext cx="4938584" cy="193899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combo box is used when a question requires a numeric response, but pre-coded responses have been provided for options such as “None” or “Don’t know”.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8440B1-ABF0-4AF4-8321-90E69C2BE3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4" r="576"/>
          <a:stretch/>
        </p:blipFill>
        <p:spPr>
          <a:xfrm>
            <a:off x="6997701" y="397024"/>
            <a:ext cx="4851400" cy="6063952"/>
          </a:xfrm>
          <a:prstGeom prst="rect">
            <a:avLst/>
          </a:prstGeom>
        </p:spPr>
      </p:pic>
      <p:sp>
        <p:nvSpPr>
          <p:cNvPr id="28" name="highlight">
            <a:extLst>
              <a:ext uri="{FF2B5EF4-FFF2-40B4-BE49-F238E27FC236}">
                <a16:creationId xmlns:a16="http://schemas.microsoft.com/office/drawing/2014/main" id="{40770964-293F-4DCC-A1C0-F7A5B7A38E64}"/>
              </a:ext>
            </a:extLst>
          </p:cNvPr>
          <p:cNvSpPr/>
          <p:nvPr/>
        </p:nvSpPr>
        <p:spPr>
          <a:xfrm>
            <a:off x="10853271" y="3342419"/>
            <a:ext cx="485289" cy="476546"/>
          </a:xfrm>
          <a:prstGeom prst="rect">
            <a:avLst/>
          </a:prstGeom>
          <a:solidFill>
            <a:srgbClr val="FDDEA3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solidFill>
                <a:srgbClr val="31B09C"/>
              </a:solidFill>
            </a:endParaRPr>
          </a:p>
        </p:txBody>
      </p:sp>
      <p:sp>
        <p:nvSpPr>
          <p:cNvPr id="29" name="highlight2">
            <a:extLst>
              <a:ext uri="{FF2B5EF4-FFF2-40B4-BE49-F238E27FC236}">
                <a16:creationId xmlns:a16="http://schemas.microsoft.com/office/drawing/2014/main" id="{A8DF7B15-0C02-4D34-B70A-2F3A54891D29}"/>
              </a:ext>
            </a:extLst>
          </p:cNvPr>
          <p:cNvSpPr/>
          <p:nvPr/>
        </p:nvSpPr>
        <p:spPr>
          <a:xfrm>
            <a:off x="7515703" y="4344894"/>
            <a:ext cx="3822857" cy="1171388"/>
          </a:xfrm>
          <a:prstGeom prst="rect">
            <a:avLst/>
          </a:prstGeom>
          <a:solidFill>
            <a:srgbClr val="FDDEA3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solidFill>
                <a:srgbClr val="31B09C"/>
              </a:solidFill>
            </a:endParaRPr>
          </a:p>
        </p:txBody>
      </p:sp>
      <p:sp>
        <p:nvSpPr>
          <p:cNvPr id="30" name="highlight3">
            <a:extLst>
              <a:ext uri="{FF2B5EF4-FFF2-40B4-BE49-F238E27FC236}">
                <a16:creationId xmlns:a16="http://schemas.microsoft.com/office/drawing/2014/main" id="{B0550846-0B95-451E-82A9-63022A111210}"/>
              </a:ext>
            </a:extLst>
          </p:cNvPr>
          <p:cNvSpPr/>
          <p:nvPr/>
        </p:nvSpPr>
        <p:spPr>
          <a:xfrm>
            <a:off x="10528106" y="4531718"/>
            <a:ext cx="367000" cy="351616"/>
          </a:xfrm>
          <a:prstGeom prst="rect">
            <a:avLst/>
          </a:prstGeom>
          <a:solidFill>
            <a:srgbClr val="FDDEA3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solidFill>
                <a:srgbClr val="31B09C"/>
              </a:solidFill>
            </a:endParaRPr>
          </a:p>
        </p:txBody>
      </p:sp>
      <p:sp>
        <p:nvSpPr>
          <p:cNvPr id="32" name="label1">
            <a:extLst>
              <a:ext uri="{FF2B5EF4-FFF2-40B4-BE49-F238E27FC236}">
                <a16:creationId xmlns:a16="http://schemas.microsoft.com/office/drawing/2014/main" id="{D518C5A9-B455-4197-8CF4-A906752AA023}"/>
              </a:ext>
            </a:extLst>
          </p:cNvPr>
          <p:cNvSpPr/>
          <p:nvPr/>
        </p:nvSpPr>
        <p:spPr>
          <a:xfrm>
            <a:off x="9397388" y="2397725"/>
            <a:ext cx="2538897" cy="642930"/>
          </a:xfrm>
          <a:prstGeom prst="wedgeRectCallout">
            <a:avLst>
              <a:gd name="adj1" fmla="val 21107"/>
              <a:gd name="adj2" fmla="val 95007"/>
            </a:avLst>
          </a:prstGeom>
          <a:solidFill>
            <a:srgbClr val="CBEBE6"/>
          </a:solidFill>
        </p:spPr>
        <p:txBody>
          <a:bodyPr vert="horz" wrap="square" lIns="180000" tIns="90000" rIns="180000" bIns="90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GB" sz="2200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Click on the filter</a:t>
            </a:r>
            <a:endParaRPr lang="x-none" sz="2200" dirty="0">
              <a:solidFill>
                <a:srgbClr val="595959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3" name="label2">
            <a:extLst>
              <a:ext uri="{FF2B5EF4-FFF2-40B4-BE49-F238E27FC236}">
                <a16:creationId xmlns:a16="http://schemas.microsoft.com/office/drawing/2014/main" id="{5FAAB10C-FB42-41B3-8CF8-3C964B3D1D0A}"/>
              </a:ext>
            </a:extLst>
          </p:cNvPr>
          <p:cNvSpPr/>
          <p:nvPr/>
        </p:nvSpPr>
        <p:spPr>
          <a:xfrm>
            <a:off x="4131326" y="4344894"/>
            <a:ext cx="2866376" cy="1416928"/>
          </a:xfrm>
          <a:prstGeom prst="wedgeRectCallout">
            <a:avLst>
              <a:gd name="adj1" fmla="val 67393"/>
              <a:gd name="adj2" fmla="val -6537"/>
            </a:avLst>
          </a:prstGeom>
          <a:solidFill>
            <a:srgbClr val="CBEBE6"/>
          </a:solidFill>
        </p:spPr>
        <p:txBody>
          <a:bodyPr vert="horz" wrap="square" lIns="180000" tIns="90000" rIns="180000" bIns="9000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2200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You can see the radio button-type responses allowed</a:t>
            </a:r>
            <a:endParaRPr lang="x-none" sz="2200" dirty="0">
              <a:solidFill>
                <a:srgbClr val="595959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5" name="label3">
            <a:extLst>
              <a:ext uri="{FF2B5EF4-FFF2-40B4-BE49-F238E27FC236}">
                <a16:creationId xmlns:a16="http://schemas.microsoft.com/office/drawing/2014/main" id="{68996F4F-A441-4766-B700-8B0ECD9C85A5}"/>
              </a:ext>
            </a:extLst>
          </p:cNvPr>
          <p:cNvSpPr/>
          <p:nvPr/>
        </p:nvSpPr>
        <p:spPr>
          <a:xfrm>
            <a:off x="9320270" y="5647462"/>
            <a:ext cx="2018290" cy="813513"/>
          </a:xfrm>
          <a:prstGeom prst="wedgeRectCallout">
            <a:avLst>
              <a:gd name="adj1" fmla="val 19134"/>
              <a:gd name="adj2" fmla="val -143783"/>
            </a:avLst>
          </a:prstGeom>
          <a:solidFill>
            <a:srgbClr val="CBEBE6"/>
          </a:solidFill>
        </p:spPr>
        <p:txBody>
          <a:bodyPr vert="horz" wrap="square" lIns="180000" tIns="90000" rIns="180000" bIns="90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GB" sz="2200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Select an option</a:t>
            </a:r>
            <a:endParaRPr lang="x-none" sz="2200" dirty="0">
              <a:solidFill>
                <a:srgbClr val="595959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6" name="label4">
            <a:extLst>
              <a:ext uri="{FF2B5EF4-FFF2-40B4-BE49-F238E27FC236}">
                <a16:creationId xmlns:a16="http://schemas.microsoft.com/office/drawing/2014/main" id="{593F7B19-9092-49B8-BF16-8D1E056389E3}"/>
              </a:ext>
            </a:extLst>
          </p:cNvPr>
          <p:cNvSpPr/>
          <p:nvPr/>
        </p:nvSpPr>
        <p:spPr>
          <a:xfrm>
            <a:off x="6356733" y="2397725"/>
            <a:ext cx="2659257" cy="669032"/>
          </a:xfrm>
          <a:prstGeom prst="wedgeRectCallout">
            <a:avLst>
              <a:gd name="adj1" fmla="val 19680"/>
              <a:gd name="adj2" fmla="val 85082"/>
            </a:avLst>
          </a:prstGeom>
          <a:solidFill>
            <a:srgbClr val="CBEBE6"/>
          </a:solidFill>
        </p:spPr>
        <p:txBody>
          <a:bodyPr vert="horz" wrap="square" lIns="180000" tIns="90000" rIns="180000" bIns="90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GB" sz="2200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Or enter a number</a:t>
            </a:r>
            <a:endParaRPr lang="x-none" sz="2200" dirty="0">
              <a:solidFill>
                <a:srgbClr val="595959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7" name="highlight4">
            <a:extLst>
              <a:ext uri="{FF2B5EF4-FFF2-40B4-BE49-F238E27FC236}">
                <a16:creationId xmlns:a16="http://schemas.microsoft.com/office/drawing/2014/main" id="{D0A07E81-B203-4E20-B470-90A54CB54B4A}"/>
              </a:ext>
            </a:extLst>
          </p:cNvPr>
          <p:cNvSpPr/>
          <p:nvPr/>
        </p:nvSpPr>
        <p:spPr>
          <a:xfrm>
            <a:off x="7502860" y="3341158"/>
            <a:ext cx="3350409" cy="450085"/>
          </a:xfrm>
          <a:prstGeom prst="rect">
            <a:avLst/>
          </a:prstGeom>
          <a:solidFill>
            <a:srgbClr val="FDDEA3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solidFill>
                <a:srgbClr val="31B09C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837653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2" grpId="0" animBg="1"/>
      <p:bldP spid="32" grpId="1" animBg="1"/>
      <p:bldP spid="33" grpId="0" animBg="1"/>
      <p:bldP spid="33" grpId="1" animBg="1"/>
      <p:bldP spid="35" grpId="0" animBg="1"/>
      <p:bldP spid="35" grpId="1" animBg="1"/>
      <p:bldP spid="36" grpId="0" animBg="1"/>
      <p:bldP spid="3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1977335" cy="611122"/>
            <a:chOff x="-1235" y="-815"/>
            <a:chExt cx="11977335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50" y="21482"/>
              <a:ext cx="1124195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3. Combo box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458440B1-ABF0-4AF4-8321-90E69C2BE3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4" r="576"/>
          <a:stretch/>
        </p:blipFill>
        <p:spPr>
          <a:xfrm>
            <a:off x="6997701" y="397024"/>
            <a:ext cx="4851400" cy="6063952"/>
          </a:xfrm>
          <a:prstGeom prst="rect">
            <a:avLst/>
          </a:prstGeom>
        </p:spPr>
      </p:pic>
      <p:sp>
        <p:nvSpPr>
          <p:cNvPr id="2" name="cover">
            <a:extLst>
              <a:ext uri="{FF2B5EF4-FFF2-40B4-BE49-F238E27FC236}">
                <a16:creationId xmlns:a16="http://schemas.microsoft.com/office/drawing/2014/main" id="{2ECFC46F-BFE9-408B-A8BF-4A673410CA12}"/>
              </a:ext>
            </a:extLst>
          </p:cNvPr>
          <p:cNvSpPr/>
          <p:nvPr/>
        </p:nvSpPr>
        <p:spPr>
          <a:xfrm>
            <a:off x="8868578" y="3429000"/>
            <a:ext cx="859316" cy="315907"/>
          </a:xfrm>
          <a:prstGeom prst="rect">
            <a:avLst/>
          </a:prstGeom>
          <a:solidFill>
            <a:srgbClr val="FAFB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18">
            <a:extLst>
              <a:ext uri="{FF2B5EF4-FFF2-40B4-BE49-F238E27FC236}">
                <a16:creationId xmlns:a16="http://schemas.microsoft.com/office/drawing/2014/main" id="{F66AEACA-A43B-4982-8CBF-2BF84D4D5D47}"/>
              </a:ext>
            </a:extLst>
          </p:cNvPr>
          <p:cNvSpPr txBox="1"/>
          <p:nvPr/>
        </p:nvSpPr>
        <p:spPr>
          <a:xfrm>
            <a:off x="8976083" y="3366997"/>
            <a:ext cx="644306" cy="48397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18</a:t>
            </a:r>
          </a:p>
        </p:txBody>
      </p:sp>
      <p:sp>
        <p:nvSpPr>
          <p:cNvPr id="30" name="highlight2">
            <a:extLst>
              <a:ext uri="{FF2B5EF4-FFF2-40B4-BE49-F238E27FC236}">
                <a16:creationId xmlns:a16="http://schemas.microsoft.com/office/drawing/2014/main" id="{B0550846-0B95-451E-82A9-63022A111210}"/>
              </a:ext>
            </a:extLst>
          </p:cNvPr>
          <p:cNvSpPr/>
          <p:nvPr/>
        </p:nvSpPr>
        <p:spPr>
          <a:xfrm>
            <a:off x="10528106" y="4531718"/>
            <a:ext cx="367000" cy="351616"/>
          </a:xfrm>
          <a:prstGeom prst="rect">
            <a:avLst/>
          </a:prstGeom>
          <a:solidFill>
            <a:srgbClr val="FDDEA3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solidFill>
                <a:srgbClr val="31B09C"/>
              </a:solidFill>
            </a:endParaRPr>
          </a:p>
        </p:txBody>
      </p:sp>
      <p:sp>
        <p:nvSpPr>
          <p:cNvPr id="37" name="highlight1">
            <a:extLst>
              <a:ext uri="{FF2B5EF4-FFF2-40B4-BE49-F238E27FC236}">
                <a16:creationId xmlns:a16="http://schemas.microsoft.com/office/drawing/2014/main" id="{D0A07E81-B203-4E20-B470-90A54CB54B4A}"/>
              </a:ext>
            </a:extLst>
          </p:cNvPr>
          <p:cNvSpPr/>
          <p:nvPr/>
        </p:nvSpPr>
        <p:spPr>
          <a:xfrm>
            <a:off x="7502860" y="3352175"/>
            <a:ext cx="3350409" cy="450085"/>
          </a:xfrm>
          <a:prstGeom prst="rect">
            <a:avLst/>
          </a:prstGeom>
          <a:solidFill>
            <a:srgbClr val="FDDEA3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solidFill>
                <a:srgbClr val="31B09C"/>
              </a:solidFill>
            </a:endParaRPr>
          </a:p>
        </p:txBody>
      </p:sp>
      <p:sp>
        <p:nvSpPr>
          <p:cNvPr id="15" name="caption2">
            <a:extLst>
              <a:ext uri="{FF2B5EF4-FFF2-40B4-BE49-F238E27FC236}">
                <a16:creationId xmlns:a16="http://schemas.microsoft.com/office/drawing/2014/main" id="{349FA2D1-AA65-4D93-9F1E-8A80AA055F70}"/>
              </a:ext>
            </a:extLst>
          </p:cNvPr>
          <p:cNvSpPr txBox="1"/>
          <p:nvPr/>
        </p:nvSpPr>
        <p:spPr>
          <a:xfrm>
            <a:off x="734150" y="1312600"/>
            <a:ext cx="4938584" cy="46166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example:</a:t>
            </a:r>
          </a:p>
        </p:txBody>
      </p:sp>
      <p:sp>
        <p:nvSpPr>
          <p:cNvPr id="16" name="bulletText7">
            <a:extLst>
              <a:ext uri="{FF2B5EF4-FFF2-40B4-BE49-F238E27FC236}">
                <a16:creationId xmlns:a16="http://schemas.microsoft.com/office/drawing/2014/main" id="{9DC50B56-5B37-42F0-AC4E-3611B13F48A1}"/>
              </a:ext>
            </a:extLst>
          </p:cNvPr>
          <p:cNvSpPr txBox="1"/>
          <p:nvPr/>
        </p:nvSpPr>
        <p:spPr>
          <a:xfrm>
            <a:off x="1338731" y="2022366"/>
            <a:ext cx="4626491" cy="142519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the respondent says the number of authorized inpatient beds in the facility is 18, the data collector enters the number </a:t>
            </a: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18</a:t>
            </a:r>
          </a:p>
        </p:txBody>
      </p:sp>
      <p:pic>
        <p:nvPicPr>
          <p:cNvPr id="17" name="bullet07">
            <a:extLst>
              <a:ext uri="{FF2B5EF4-FFF2-40B4-BE49-F238E27FC236}">
                <a16:creationId xmlns:a16="http://schemas.microsoft.com/office/drawing/2014/main" id="{40C53B48-D329-4021-8C83-893FB8BE25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34" y="2170418"/>
            <a:ext cx="117692" cy="122400"/>
          </a:xfrm>
          <a:prstGeom prst="rect">
            <a:avLst/>
          </a:prstGeom>
        </p:spPr>
      </p:pic>
      <p:sp>
        <p:nvSpPr>
          <p:cNvPr id="18" name="bulletText7">
            <a:extLst>
              <a:ext uri="{FF2B5EF4-FFF2-40B4-BE49-F238E27FC236}">
                <a16:creationId xmlns:a16="http://schemas.microsoft.com/office/drawing/2014/main" id="{C6BDD229-2BE6-4489-84ED-FAE893A793D7}"/>
              </a:ext>
            </a:extLst>
          </p:cNvPr>
          <p:cNvSpPr txBox="1"/>
          <p:nvPr/>
        </p:nvSpPr>
        <p:spPr>
          <a:xfrm>
            <a:off x="1394609" y="3744907"/>
            <a:ext cx="4626491" cy="156966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the respondent says there are no authorized inpatient beds, the data collector selects </a:t>
            </a:r>
            <a:b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‘</a:t>
            </a: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Zero dedicated beds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’</a:t>
            </a:r>
          </a:p>
        </p:txBody>
      </p:sp>
      <p:pic>
        <p:nvPicPr>
          <p:cNvPr id="22" name="bullet07">
            <a:extLst>
              <a:ext uri="{FF2B5EF4-FFF2-40B4-BE49-F238E27FC236}">
                <a16:creationId xmlns:a16="http://schemas.microsoft.com/office/drawing/2014/main" id="{49647486-750E-4342-9D21-E98F3C0AE4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12" y="3892959"/>
            <a:ext cx="117692" cy="122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92421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30" grpId="0" animBg="1"/>
      <p:bldP spid="37" grpId="0" animBg="1"/>
      <p:bldP spid="37" grpId="1" animBg="1"/>
      <p:bldP spid="15" grpId="0"/>
      <p:bldP spid="16" grpId="0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1977335" cy="611122"/>
            <a:chOff x="-1235" y="-815"/>
            <a:chExt cx="11977335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50" y="21482"/>
              <a:ext cx="1124195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4. Text box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099FB0CD-09DC-4745-946B-FEF1C9F606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124" y="328253"/>
            <a:ext cx="4165938" cy="6248906"/>
          </a:xfrm>
          <a:prstGeom prst="rect">
            <a:avLst/>
          </a:prstGeom>
        </p:spPr>
      </p:pic>
      <p:sp>
        <p:nvSpPr>
          <p:cNvPr id="25" name="para 1">
            <a:extLst>
              <a:ext uri="{FF2B5EF4-FFF2-40B4-BE49-F238E27FC236}">
                <a16:creationId xmlns:a16="http://schemas.microsoft.com/office/drawing/2014/main" id="{64184B75-B6A6-44EC-9F72-98289CE3FAFB}"/>
              </a:ext>
            </a:extLst>
          </p:cNvPr>
          <p:cNvSpPr txBox="1"/>
          <p:nvPr/>
        </p:nvSpPr>
        <p:spPr>
          <a:xfrm>
            <a:off x="761549" y="1966465"/>
            <a:ext cx="5334451" cy="12003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enter data in a </a:t>
            </a: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text box 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field, the data collector needs to type the response using the keyboard. </a:t>
            </a:r>
          </a:p>
        </p:txBody>
      </p:sp>
      <p:sp>
        <p:nvSpPr>
          <p:cNvPr id="26" name="para 2">
            <a:extLst>
              <a:ext uri="{FF2B5EF4-FFF2-40B4-BE49-F238E27FC236}">
                <a16:creationId xmlns:a16="http://schemas.microsoft.com/office/drawing/2014/main" id="{C046C31A-BF49-445F-9B63-9C262452A11D}"/>
              </a:ext>
            </a:extLst>
          </p:cNvPr>
          <p:cNvSpPr txBox="1"/>
          <p:nvPr/>
        </p:nvSpPr>
        <p:spPr>
          <a:xfrm>
            <a:off x="761549" y="3447563"/>
            <a:ext cx="4938584" cy="12003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a keyboard does not appear automatically, clicking on the field will make the keyboard appear.</a:t>
            </a:r>
          </a:p>
        </p:txBody>
      </p:sp>
      <p:sp>
        <p:nvSpPr>
          <p:cNvPr id="27" name="highlight1">
            <a:extLst>
              <a:ext uri="{FF2B5EF4-FFF2-40B4-BE49-F238E27FC236}">
                <a16:creationId xmlns:a16="http://schemas.microsoft.com/office/drawing/2014/main" id="{FA166AAE-CE40-4692-B7F2-0E20CC040683}"/>
              </a:ext>
            </a:extLst>
          </p:cNvPr>
          <p:cNvSpPr/>
          <p:nvPr/>
        </p:nvSpPr>
        <p:spPr>
          <a:xfrm flipV="1">
            <a:off x="8295777" y="1356552"/>
            <a:ext cx="3035750" cy="211996"/>
          </a:xfrm>
          <a:prstGeom prst="rect">
            <a:avLst/>
          </a:prstGeom>
          <a:solidFill>
            <a:srgbClr val="FDDEA3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solidFill>
                <a:srgbClr val="31B09C"/>
              </a:solidFill>
            </a:endParaRPr>
          </a:p>
        </p:txBody>
      </p:sp>
      <p:sp>
        <p:nvSpPr>
          <p:cNvPr id="28" name="highlight1">
            <a:extLst>
              <a:ext uri="{FF2B5EF4-FFF2-40B4-BE49-F238E27FC236}">
                <a16:creationId xmlns:a16="http://schemas.microsoft.com/office/drawing/2014/main" id="{354D883F-0EE2-4AF0-9A19-A11667471FF1}"/>
              </a:ext>
            </a:extLst>
          </p:cNvPr>
          <p:cNvSpPr/>
          <p:nvPr/>
        </p:nvSpPr>
        <p:spPr>
          <a:xfrm flipV="1">
            <a:off x="8095957" y="4372257"/>
            <a:ext cx="3438000" cy="1602000"/>
          </a:xfrm>
          <a:prstGeom prst="rect">
            <a:avLst/>
          </a:prstGeom>
          <a:solidFill>
            <a:srgbClr val="FDDEA3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solidFill>
                <a:srgbClr val="31B09C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220148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 animBg="1"/>
      <p:bldP spid="28" grpId="0" animBg="1"/>
    </p:bldLst>
  </p:timing>
  <p:extLst>
    <p:ext uri="{6950BFC3-D8DA-4A85-94F7-54DA5524770B}">
      <p188:commentRel xmlns:p188="http://schemas.microsoft.com/office/powerpoint/2018/8/main" r:id="rId4"/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B1B7C6B9-D03A-9C24-1D70-4EFD1EB0386E}"/>
              </a:ext>
            </a:extLst>
          </p:cNvPr>
          <p:cNvGrpSpPr/>
          <p:nvPr/>
        </p:nvGrpSpPr>
        <p:grpSpPr>
          <a:xfrm>
            <a:off x="1" y="1805920"/>
            <a:ext cx="12175670" cy="3243080"/>
            <a:chOff x="1" y="1805920"/>
            <a:chExt cx="12175670" cy="324308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722E496-F0A4-4BBC-8A7E-23EC7AF1D461}"/>
                </a:ext>
              </a:extLst>
            </p:cNvPr>
            <p:cNvSpPr/>
            <p:nvPr/>
          </p:nvSpPr>
          <p:spPr>
            <a:xfrm>
              <a:off x="3225226" y="1805920"/>
              <a:ext cx="8950445" cy="3240000"/>
            </a:xfrm>
            <a:prstGeom prst="rect">
              <a:avLst/>
            </a:prstGeom>
            <a:solidFill>
              <a:srgbClr val="25B1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F39FB24-B5A4-81D3-0EA4-95C719102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3" y="1807445"/>
              <a:ext cx="3243079" cy="324003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D060800-B7AB-63FD-EA24-369378A4F8DF}"/>
              </a:ext>
            </a:extLst>
          </p:cNvPr>
          <p:cNvSpPr txBox="1"/>
          <p:nvPr/>
        </p:nvSpPr>
        <p:spPr>
          <a:xfrm>
            <a:off x="3499200" y="2749297"/>
            <a:ext cx="7663630" cy="42800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You have now completed Unit 1.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8593BF-4BEE-2086-1B40-EC8859E1E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25" y="236365"/>
            <a:ext cx="2141567" cy="6558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3E103A-B4A6-49A9-9DE5-C38654D1AF97}"/>
              </a:ext>
            </a:extLst>
          </p:cNvPr>
          <p:cNvSpPr txBox="1"/>
          <p:nvPr/>
        </p:nvSpPr>
        <p:spPr>
          <a:xfrm>
            <a:off x="3499200" y="3429000"/>
            <a:ext cx="7528029" cy="76040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In the next unit, we will look at key user roles within the HHFA </a:t>
            </a:r>
            <a:r>
              <a:rPr lang="en-GB" sz="2400" dirty="0" err="1"/>
              <a:t>CSPro</a:t>
            </a:r>
            <a:r>
              <a:rPr lang="en-GB" sz="2400" dirty="0"/>
              <a:t> system.</a:t>
            </a:r>
            <a:endParaRPr lang="en-GB" sz="2400" dirty="0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436355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6831385" cy="611122"/>
            <a:chOff x="-1235" y="-815"/>
            <a:chExt cx="6831385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50" y="21482"/>
              <a:ext cx="60960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Starting </a:t>
              </a:r>
              <a:r>
                <a:rPr lang="en-GB" sz="3200" dirty="0" err="1">
                  <a:solidFill>
                    <a:srgbClr val="595959"/>
                  </a:solidFill>
                </a:rPr>
                <a:t>CSPro</a:t>
              </a:r>
              <a:endParaRPr lang="en-GB" sz="3200" dirty="0">
                <a:solidFill>
                  <a:srgbClr val="595959"/>
                </a:solidFill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12" name="bulletText1">
            <a:extLst>
              <a:ext uri="{FF2B5EF4-FFF2-40B4-BE49-F238E27FC236}">
                <a16:creationId xmlns:a16="http://schemas.microsoft.com/office/drawing/2014/main" id="{50CCFE77-8755-40A9-8D3A-C9E134568C46}"/>
              </a:ext>
            </a:extLst>
          </p:cNvPr>
          <p:cNvSpPr txBox="1"/>
          <p:nvPr/>
        </p:nvSpPr>
        <p:spPr>
          <a:xfrm>
            <a:off x="6230374" y="2504213"/>
            <a:ext cx="5242434" cy="83099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start </a:t>
            </a:r>
            <a:r>
              <a:rPr lang="en-GB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CSPro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click on the </a:t>
            </a:r>
            <a:r>
              <a:rPr lang="en-GB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CSEntry</a:t>
            </a: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icon on your device.</a:t>
            </a:r>
          </a:p>
        </p:txBody>
      </p:sp>
      <p:pic>
        <p:nvPicPr>
          <p:cNvPr id="13" name="bullet01">
            <a:extLst>
              <a:ext uri="{FF2B5EF4-FFF2-40B4-BE49-F238E27FC236}">
                <a16:creationId xmlns:a16="http://schemas.microsoft.com/office/drawing/2014/main" id="{2612A674-979F-4E89-8EE9-88EAEDFEB5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004" y="2673845"/>
            <a:ext cx="117692" cy="1224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C8FBB1F-80B8-031B-6E87-49FC7B941EE7}"/>
              </a:ext>
            </a:extLst>
          </p:cNvPr>
          <p:cNvGrpSpPr/>
          <p:nvPr/>
        </p:nvGrpSpPr>
        <p:grpSpPr>
          <a:xfrm>
            <a:off x="929870" y="1457713"/>
            <a:ext cx="3942574" cy="3942574"/>
            <a:chOff x="7630471" y="1877730"/>
            <a:chExt cx="2399666" cy="2399666"/>
          </a:xfrm>
        </p:grpSpPr>
        <p:sp>
          <p:nvSpPr>
            <p:cNvPr id="5" name="circle">
              <a:extLst>
                <a:ext uri="{FF2B5EF4-FFF2-40B4-BE49-F238E27FC236}">
                  <a16:creationId xmlns:a16="http://schemas.microsoft.com/office/drawing/2014/main" id="{8140D4A9-B708-67BB-98DB-5E07BFF36807}"/>
                </a:ext>
              </a:extLst>
            </p:cNvPr>
            <p:cNvSpPr/>
            <p:nvPr/>
          </p:nvSpPr>
          <p:spPr>
            <a:xfrm>
              <a:off x="7630471" y="1877730"/>
              <a:ext cx="2399666" cy="2399666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4305FEE-AFAF-9B98-0489-BB3293E06B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092611" y="2325767"/>
              <a:ext cx="1475387" cy="1475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bulletText1">
            <a:extLst>
              <a:ext uri="{FF2B5EF4-FFF2-40B4-BE49-F238E27FC236}">
                <a16:creationId xmlns:a16="http://schemas.microsoft.com/office/drawing/2014/main" id="{AE388230-44B6-4CAC-B79B-31FC93D4D7EB}"/>
              </a:ext>
            </a:extLst>
          </p:cNvPr>
          <p:cNvSpPr txBox="1"/>
          <p:nvPr/>
        </p:nvSpPr>
        <p:spPr>
          <a:xfrm>
            <a:off x="6230374" y="3633514"/>
            <a:ext cx="5031756" cy="83099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will take you to the </a:t>
            </a:r>
            <a:b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Entry applications 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screen.</a:t>
            </a:r>
          </a:p>
        </p:txBody>
      </p:sp>
      <p:pic>
        <p:nvPicPr>
          <p:cNvPr id="14" name="bullet01">
            <a:extLst>
              <a:ext uri="{FF2B5EF4-FFF2-40B4-BE49-F238E27FC236}">
                <a16:creationId xmlns:a16="http://schemas.microsoft.com/office/drawing/2014/main" id="{9A077B0C-41BF-43D7-B061-4B502BF50F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004" y="3803146"/>
            <a:ext cx="117692" cy="122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4265139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6831385" cy="1099515"/>
            <a:chOff x="-1235" y="-815"/>
            <a:chExt cx="6831385" cy="109951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50" y="21482"/>
              <a:ext cx="60960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Entry applications screen</a:t>
              </a:r>
            </a:p>
            <a:p>
              <a:endParaRPr lang="en-GB" sz="3200" dirty="0">
                <a:solidFill>
                  <a:srgbClr val="595959"/>
                </a:solidFill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12" name="bulletText1">
            <a:extLst>
              <a:ext uri="{FF2B5EF4-FFF2-40B4-BE49-F238E27FC236}">
                <a16:creationId xmlns:a16="http://schemas.microsoft.com/office/drawing/2014/main" id="{50CCFE77-8755-40A9-8D3A-C9E134568C46}"/>
              </a:ext>
            </a:extLst>
          </p:cNvPr>
          <p:cNvSpPr txBox="1"/>
          <p:nvPr/>
        </p:nvSpPr>
        <p:spPr>
          <a:xfrm>
            <a:off x="1573908" y="2434626"/>
            <a:ext cx="5656591" cy="46166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all data entry applications are displayed</a:t>
            </a:r>
          </a:p>
        </p:txBody>
      </p:sp>
      <p:pic>
        <p:nvPicPr>
          <p:cNvPr id="13" name="bullet01">
            <a:extLst>
              <a:ext uri="{FF2B5EF4-FFF2-40B4-BE49-F238E27FC236}">
                <a16:creationId xmlns:a16="http://schemas.microsoft.com/office/drawing/2014/main" id="{2612A674-979F-4E89-8EE9-88EAEDFEB5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538" y="2604258"/>
            <a:ext cx="117692" cy="122400"/>
          </a:xfrm>
          <a:prstGeom prst="rect">
            <a:avLst/>
          </a:prstGeom>
        </p:spPr>
      </p:pic>
      <p:sp>
        <p:nvSpPr>
          <p:cNvPr id="4" name="bulletText1">
            <a:extLst>
              <a:ext uri="{FF2B5EF4-FFF2-40B4-BE49-F238E27FC236}">
                <a16:creationId xmlns:a16="http://schemas.microsoft.com/office/drawing/2014/main" id="{08F79704-0817-36A0-793F-1C1AAAC72BA8}"/>
              </a:ext>
            </a:extLst>
          </p:cNvPr>
          <p:cNvSpPr txBox="1"/>
          <p:nvPr/>
        </p:nvSpPr>
        <p:spPr>
          <a:xfrm>
            <a:off x="1573907" y="3194595"/>
            <a:ext cx="4803152" cy="46166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click on an application to open it</a:t>
            </a:r>
          </a:p>
        </p:txBody>
      </p:sp>
      <p:pic>
        <p:nvPicPr>
          <p:cNvPr id="7" name="bullet01">
            <a:extLst>
              <a:ext uri="{FF2B5EF4-FFF2-40B4-BE49-F238E27FC236}">
                <a16:creationId xmlns:a16="http://schemas.microsoft.com/office/drawing/2014/main" id="{CFF6B928-F1E5-59A8-986F-77DE4DE3A0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538" y="3375658"/>
            <a:ext cx="117692" cy="12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24FF16-E280-406E-AB24-F2CBA48D287E}"/>
              </a:ext>
            </a:extLst>
          </p:cNvPr>
          <p:cNvSpPr txBox="1"/>
          <p:nvPr/>
        </p:nvSpPr>
        <p:spPr>
          <a:xfrm>
            <a:off x="903967" y="1594476"/>
            <a:ext cx="4961891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When opening </a:t>
            </a:r>
            <a:r>
              <a:rPr lang="en-GB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CSEntry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</p:txBody>
      </p:sp>
      <p:sp>
        <p:nvSpPr>
          <p:cNvPr id="18" name="bulletText1">
            <a:extLst>
              <a:ext uri="{FF2B5EF4-FFF2-40B4-BE49-F238E27FC236}">
                <a16:creationId xmlns:a16="http://schemas.microsoft.com/office/drawing/2014/main" id="{28F965C7-86CA-4361-B8E8-0125AD5E7679}"/>
              </a:ext>
            </a:extLst>
          </p:cNvPr>
          <p:cNvSpPr txBox="1"/>
          <p:nvPr/>
        </p:nvSpPr>
        <p:spPr>
          <a:xfrm>
            <a:off x="1573907" y="3954564"/>
            <a:ext cx="4803152" cy="83099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only one application is on the device, it will open automatically</a:t>
            </a:r>
          </a:p>
        </p:txBody>
      </p:sp>
      <p:pic>
        <p:nvPicPr>
          <p:cNvPr id="22" name="bullet01">
            <a:extLst>
              <a:ext uri="{FF2B5EF4-FFF2-40B4-BE49-F238E27FC236}">
                <a16:creationId xmlns:a16="http://schemas.microsoft.com/office/drawing/2014/main" id="{C7BD2C35-3913-403B-BBE4-DA397C4D6F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538" y="4135627"/>
            <a:ext cx="117692" cy="122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3966421-A9F2-4067-99C5-E39752F05A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429" y="786448"/>
            <a:ext cx="3539604" cy="5423219"/>
          </a:xfrm>
          <a:prstGeom prst="rect">
            <a:avLst/>
          </a:prstGeom>
          <a:ln>
            <a:noFill/>
          </a:ln>
        </p:spPr>
      </p:pic>
      <p:sp>
        <p:nvSpPr>
          <p:cNvPr id="14" name="highlight1">
            <a:extLst>
              <a:ext uri="{FF2B5EF4-FFF2-40B4-BE49-F238E27FC236}">
                <a16:creationId xmlns:a16="http://schemas.microsoft.com/office/drawing/2014/main" id="{E77977CD-A25C-4996-AFBC-1B58B3CD60DB}"/>
              </a:ext>
            </a:extLst>
          </p:cNvPr>
          <p:cNvSpPr/>
          <p:nvPr/>
        </p:nvSpPr>
        <p:spPr>
          <a:xfrm>
            <a:off x="8037839" y="1426153"/>
            <a:ext cx="2941995" cy="219767"/>
          </a:xfrm>
          <a:prstGeom prst="rect">
            <a:avLst/>
          </a:prstGeom>
          <a:solidFill>
            <a:srgbClr val="FDDEA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label1 application">
            <a:extLst>
              <a:ext uri="{FF2B5EF4-FFF2-40B4-BE49-F238E27FC236}">
                <a16:creationId xmlns:a16="http://schemas.microsoft.com/office/drawing/2014/main" id="{9892AC80-5B36-4C8B-8D62-5669E163187F}"/>
              </a:ext>
            </a:extLst>
          </p:cNvPr>
          <p:cNvSpPr/>
          <p:nvPr/>
        </p:nvSpPr>
        <p:spPr>
          <a:xfrm>
            <a:off x="5393537" y="772629"/>
            <a:ext cx="2095927" cy="965136"/>
          </a:xfrm>
          <a:prstGeom prst="wedgeRectCallout">
            <a:avLst>
              <a:gd name="adj1" fmla="val 77923"/>
              <a:gd name="adj2" fmla="val 27470"/>
            </a:avLst>
          </a:prstGeom>
          <a:solidFill>
            <a:srgbClr val="CBEBE6"/>
          </a:solidFill>
        </p:spPr>
        <p:txBody>
          <a:bodyPr vert="horz" wrap="square" lIns="180000" tIns="90000" rIns="180000" bIns="9000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2400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WHO HHFA application</a:t>
            </a:r>
            <a:endParaRPr lang="x-none" sz="2400" dirty="0">
              <a:solidFill>
                <a:srgbClr val="595959"/>
              </a:solidFill>
              <a:latin typeface="+mj-lt"/>
              <a:ea typeface="+mj-ea"/>
              <a:cs typeface="+mj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04740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/>
      <p:bldP spid="11" grpId="0"/>
      <p:bldP spid="18" grpId="0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1977335" cy="611122"/>
            <a:chOff x="-1235" y="-815"/>
            <a:chExt cx="11977335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50" y="21482"/>
              <a:ext cx="1124195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Login screen elements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A833A38-49DE-4A75-ACA1-105AD88203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79" b="-1"/>
          <a:stretch/>
        </p:blipFill>
        <p:spPr>
          <a:xfrm>
            <a:off x="3891077" y="765544"/>
            <a:ext cx="4214696" cy="5748808"/>
          </a:xfrm>
          <a:prstGeom prst="rect">
            <a:avLst/>
          </a:prstGeom>
        </p:spPr>
      </p:pic>
      <p:sp>
        <p:nvSpPr>
          <p:cNvPr id="23" name="label 2 app publish">
            <a:extLst>
              <a:ext uri="{FF2B5EF4-FFF2-40B4-BE49-F238E27FC236}">
                <a16:creationId xmlns:a16="http://schemas.microsoft.com/office/drawing/2014/main" id="{855740B6-D86F-4570-B901-783613E0B4D5}"/>
              </a:ext>
            </a:extLst>
          </p:cNvPr>
          <p:cNvSpPr/>
          <p:nvPr/>
        </p:nvSpPr>
        <p:spPr>
          <a:xfrm>
            <a:off x="287383" y="2116182"/>
            <a:ext cx="3452632" cy="999370"/>
          </a:xfrm>
          <a:prstGeom prst="wedgeRectCallout">
            <a:avLst>
              <a:gd name="adj1" fmla="val 90986"/>
              <a:gd name="adj2" fmla="val -19809"/>
            </a:avLst>
          </a:prstGeom>
          <a:solidFill>
            <a:srgbClr val="98D7CE"/>
          </a:solidFill>
        </p:spPr>
        <p:txBody>
          <a:bodyPr vert="horz" wrap="square" lIns="180000" tIns="90000" rIns="180000" bIns="9000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2400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Application publish date and time </a:t>
            </a:r>
            <a:endParaRPr lang="x-none" sz="2400" dirty="0">
              <a:solidFill>
                <a:srgbClr val="595959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label1 survey country">
            <a:extLst>
              <a:ext uri="{FF2B5EF4-FFF2-40B4-BE49-F238E27FC236}">
                <a16:creationId xmlns:a16="http://schemas.microsoft.com/office/drawing/2014/main" id="{93F86A3A-D53C-424A-A41D-71A80F05E097}"/>
              </a:ext>
            </a:extLst>
          </p:cNvPr>
          <p:cNvSpPr/>
          <p:nvPr/>
        </p:nvSpPr>
        <p:spPr>
          <a:xfrm>
            <a:off x="8256836" y="1159490"/>
            <a:ext cx="3647780" cy="1089035"/>
          </a:xfrm>
          <a:prstGeom prst="wedgeRectCallout">
            <a:avLst>
              <a:gd name="adj1" fmla="val -92086"/>
              <a:gd name="adj2" fmla="val 32567"/>
            </a:avLst>
          </a:prstGeom>
          <a:solidFill>
            <a:srgbClr val="CBEBE6"/>
          </a:solidFill>
        </p:spPr>
        <p:txBody>
          <a:bodyPr vert="horz" wrap="square" lIns="180000" tIns="90000" rIns="180000" bIns="9000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2400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Survey country and year of survey</a:t>
            </a:r>
            <a:endParaRPr lang="x-none" sz="2400" dirty="0">
              <a:solidFill>
                <a:srgbClr val="595959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0" name="label3 user">
            <a:extLst>
              <a:ext uri="{FF2B5EF4-FFF2-40B4-BE49-F238E27FC236}">
                <a16:creationId xmlns:a16="http://schemas.microsoft.com/office/drawing/2014/main" id="{7425163C-0A07-43DF-BA80-9EF87FFAE3C3}"/>
              </a:ext>
            </a:extLst>
          </p:cNvPr>
          <p:cNvSpPr/>
          <p:nvPr/>
        </p:nvSpPr>
        <p:spPr>
          <a:xfrm>
            <a:off x="8256835" y="2556859"/>
            <a:ext cx="3647781" cy="1600424"/>
          </a:xfrm>
          <a:prstGeom prst="wedgeRectCallout">
            <a:avLst>
              <a:gd name="adj1" fmla="val -95148"/>
              <a:gd name="adj2" fmla="val -34972"/>
            </a:avLst>
          </a:prstGeom>
          <a:solidFill>
            <a:srgbClr val="98D7CE"/>
          </a:solidFill>
        </p:spPr>
        <p:txBody>
          <a:bodyPr vert="horz" wrap="square" lIns="180000" tIns="90000" rIns="180000" bIns="9000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2400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User who has 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2400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pre-registered the device (blank if not registered)</a:t>
            </a:r>
            <a:endParaRPr lang="x-none" sz="2400" dirty="0">
              <a:solidFill>
                <a:srgbClr val="595959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label4 window">
            <a:extLst>
              <a:ext uri="{FF2B5EF4-FFF2-40B4-BE49-F238E27FC236}">
                <a16:creationId xmlns:a16="http://schemas.microsoft.com/office/drawing/2014/main" id="{9908B625-4C26-4D53-8354-B30F9DBE7696}"/>
              </a:ext>
            </a:extLst>
          </p:cNvPr>
          <p:cNvSpPr/>
          <p:nvPr/>
        </p:nvSpPr>
        <p:spPr>
          <a:xfrm>
            <a:off x="287383" y="3425064"/>
            <a:ext cx="3452631" cy="1309911"/>
          </a:xfrm>
          <a:prstGeom prst="wedgeRectCallout">
            <a:avLst>
              <a:gd name="adj1" fmla="val 71381"/>
              <a:gd name="adj2" fmla="val -57857"/>
            </a:avLst>
          </a:prstGeom>
          <a:solidFill>
            <a:srgbClr val="CBEBE6"/>
          </a:solidFill>
        </p:spPr>
        <p:txBody>
          <a:bodyPr vert="horz" wrap="square" lIns="180000" tIns="90000" rIns="180000" bIns="9000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2400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Window to enter the login code to access the main menu</a:t>
            </a:r>
            <a:endParaRPr lang="x-none" sz="2400" dirty="0">
              <a:solidFill>
                <a:srgbClr val="595959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2" name="highlight1 survey country">
            <a:extLst>
              <a:ext uri="{FF2B5EF4-FFF2-40B4-BE49-F238E27FC236}">
                <a16:creationId xmlns:a16="http://schemas.microsoft.com/office/drawing/2014/main" id="{E96447E9-A479-4B68-88D4-4FB4B9BAA28D}"/>
              </a:ext>
            </a:extLst>
          </p:cNvPr>
          <p:cNvSpPr/>
          <p:nvPr/>
        </p:nvSpPr>
        <p:spPr>
          <a:xfrm>
            <a:off x="5098473" y="1928255"/>
            <a:ext cx="1734589" cy="266305"/>
          </a:xfrm>
          <a:prstGeom prst="rect">
            <a:avLst/>
          </a:prstGeom>
          <a:solidFill>
            <a:srgbClr val="FDDEA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highlight2">
            <a:extLst>
              <a:ext uri="{FF2B5EF4-FFF2-40B4-BE49-F238E27FC236}">
                <a16:creationId xmlns:a16="http://schemas.microsoft.com/office/drawing/2014/main" id="{7AE317AD-CA4B-4CF4-9F36-68E6E28FCAD2}"/>
              </a:ext>
            </a:extLst>
          </p:cNvPr>
          <p:cNvSpPr/>
          <p:nvPr/>
        </p:nvSpPr>
        <p:spPr>
          <a:xfrm>
            <a:off x="5159433" y="2315085"/>
            <a:ext cx="1673629" cy="177577"/>
          </a:xfrm>
          <a:prstGeom prst="rect">
            <a:avLst/>
          </a:prstGeom>
          <a:solidFill>
            <a:srgbClr val="FDDEA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highlight3">
            <a:extLst>
              <a:ext uri="{FF2B5EF4-FFF2-40B4-BE49-F238E27FC236}">
                <a16:creationId xmlns:a16="http://schemas.microsoft.com/office/drawing/2014/main" id="{AE8A9997-F6D3-4479-8C12-C6FD745E2BA1}"/>
              </a:ext>
            </a:extLst>
          </p:cNvPr>
          <p:cNvSpPr/>
          <p:nvPr/>
        </p:nvSpPr>
        <p:spPr>
          <a:xfrm>
            <a:off x="5098473" y="2682241"/>
            <a:ext cx="1607128" cy="217746"/>
          </a:xfrm>
          <a:prstGeom prst="rect">
            <a:avLst/>
          </a:prstGeom>
          <a:solidFill>
            <a:srgbClr val="FDDEA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highlight3">
            <a:extLst>
              <a:ext uri="{FF2B5EF4-FFF2-40B4-BE49-F238E27FC236}">
                <a16:creationId xmlns:a16="http://schemas.microsoft.com/office/drawing/2014/main" id="{D6963156-ED4C-435D-A0A4-F5FFBF3147B4}"/>
              </a:ext>
            </a:extLst>
          </p:cNvPr>
          <p:cNvSpPr/>
          <p:nvPr/>
        </p:nvSpPr>
        <p:spPr>
          <a:xfrm>
            <a:off x="4353095" y="3031596"/>
            <a:ext cx="3300156" cy="509626"/>
          </a:xfrm>
          <a:prstGeom prst="rect">
            <a:avLst/>
          </a:prstGeom>
          <a:solidFill>
            <a:srgbClr val="FDDEA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172484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6" grpId="0" animBg="1"/>
      <p:bldP spid="30" grpId="0" animBg="1"/>
      <p:bldP spid="31" grpId="0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header">
            <a:extLst>
              <a:ext uri="{FF2B5EF4-FFF2-40B4-BE49-F238E27FC236}">
                <a16:creationId xmlns:a16="http://schemas.microsoft.com/office/drawing/2014/main" id="{84D8390B-55BB-DC68-6C38-234C5F4C2E56}"/>
              </a:ext>
            </a:extLst>
          </p:cNvPr>
          <p:cNvGrpSpPr/>
          <p:nvPr/>
        </p:nvGrpSpPr>
        <p:grpSpPr>
          <a:xfrm>
            <a:off x="-1235" y="-815"/>
            <a:ext cx="10849857" cy="611122"/>
            <a:chOff x="-1235" y="-815"/>
            <a:chExt cx="10849857" cy="61112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D478BE-FBDA-DC64-8558-B8C0FB8235B4}"/>
                </a:ext>
              </a:extLst>
            </p:cNvPr>
            <p:cNvSpPr txBox="1"/>
            <p:nvPr/>
          </p:nvSpPr>
          <p:spPr>
            <a:xfrm>
              <a:off x="734150" y="21600"/>
              <a:ext cx="1011447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tkinson Hyperlegible"/>
                  <a:ea typeface="+mn-ea"/>
                  <a:cs typeface="+mn-cs"/>
                </a:rPr>
                <a:t>Device registration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BBCD590-2449-7FDC-111E-501E5119F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28" name="grid1">
            <a:extLst>
              <a:ext uri="{FF2B5EF4-FFF2-40B4-BE49-F238E27FC236}">
                <a16:creationId xmlns:a16="http://schemas.microsoft.com/office/drawing/2014/main" id="{B5C4B6B8-6A33-4A61-912E-A44FEBBA8D74}"/>
              </a:ext>
            </a:extLst>
          </p:cNvPr>
          <p:cNvSpPr txBox="1"/>
          <p:nvPr/>
        </p:nvSpPr>
        <p:spPr>
          <a:xfrm>
            <a:off x="734150" y="1262530"/>
            <a:ext cx="10303418" cy="886992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tkinson Hyperlegible"/>
              <a:ea typeface="+mj-ea"/>
              <a:cs typeface="+mj-cs"/>
            </a:endParaRPr>
          </a:p>
        </p:txBody>
      </p:sp>
      <p:sp>
        <p:nvSpPr>
          <p:cNvPr id="8" name="Sentence stem">
            <a:extLst>
              <a:ext uri="{FF2B5EF4-FFF2-40B4-BE49-F238E27FC236}">
                <a16:creationId xmlns:a16="http://schemas.microsoft.com/office/drawing/2014/main" id="{51FBAF18-7324-06C4-EDC1-BA1C07448FE3}"/>
              </a:ext>
            </a:extLst>
          </p:cNvPr>
          <p:cNvSpPr txBox="1"/>
          <p:nvPr/>
        </p:nvSpPr>
        <p:spPr>
          <a:xfrm>
            <a:off x="1052179" y="1492025"/>
            <a:ext cx="9891940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en-GB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Device registration restricts a data collection device to a </a:t>
            </a:r>
            <a:r>
              <a:rPr lang="en-GB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single user</a:t>
            </a:r>
            <a:r>
              <a:rPr lang="en-GB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kumimoji="0" lang="en-GB" sz="24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tkinson Hyperlegible"/>
            </a:endParaRPr>
          </a:p>
        </p:txBody>
      </p:sp>
      <p:sp>
        <p:nvSpPr>
          <p:cNvPr id="31" name="bulletText01">
            <a:extLst>
              <a:ext uri="{FF2B5EF4-FFF2-40B4-BE49-F238E27FC236}">
                <a16:creationId xmlns:a16="http://schemas.microsoft.com/office/drawing/2014/main" id="{0961217D-97AD-47AF-9E15-2C00F82CDE04}"/>
              </a:ext>
            </a:extLst>
          </p:cNvPr>
          <p:cNvSpPr txBox="1"/>
          <p:nvPr/>
        </p:nvSpPr>
        <p:spPr>
          <a:xfrm>
            <a:off x="1052179" y="2633670"/>
            <a:ext cx="4869127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en-GB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Why is this needed?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tkinson Hyperlegible"/>
            </a:endParaRPr>
          </a:p>
        </p:txBody>
      </p:sp>
      <p:sp>
        <p:nvSpPr>
          <p:cNvPr id="32" name="bulletText02">
            <a:extLst>
              <a:ext uri="{FF2B5EF4-FFF2-40B4-BE49-F238E27FC236}">
                <a16:creationId xmlns:a16="http://schemas.microsoft.com/office/drawing/2014/main" id="{7D30D51B-708C-4D88-A89B-1CA979A27510}"/>
              </a:ext>
            </a:extLst>
          </p:cNvPr>
          <p:cNvSpPr txBox="1"/>
          <p:nvPr/>
        </p:nvSpPr>
        <p:spPr>
          <a:xfrm>
            <a:off x="1446788" y="3546739"/>
            <a:ext cx="10011062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en-GB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if a data collector logs into 2 different devices to collect data, this will result in duplication and/or data loss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tkinson Hyperlegible"/>
              <a:ea typeface="+mj-ea"/>
              <a:cs typeface="+mj-cs"/>
            </a:endParaRPr>
          </a:p>
        </p:txBody>
      </p:sp>
      <p:sp>
        <p:nvSpPr>
          <p:cNvPr id="37" name="bulletText04">
            <a:extLst>
              <a:ext uri="{FF2B5EF4-FFF2-40B4-BE49-F238E27FC236}">
                <a16:creationId xmlns:a16="http://schemas.microsoft.com/office/drawing/2014/main" id="{F69DEAA5-3B48-4336-B349-A30D82782749}"/>
              </a:ext>
            </a:extLst>
          </p:cNvPr>
          <p:cNvSpPr txBox="1"/>
          <p:nvPr/>
        </p:nvSpPr>
        <p:spPr>
          <a:xfrm>
            <a:off x="1446788" y="4792207"/>
            <a:ext cx="9590780" cy="109280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en-GB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if a team leader logs into 2 different devices and syncs data, this will result in duplication of data on the central server</a:t>
            </a:r>
          </a:p>
          <a:p>
            <a:pPr lvl="0" algn="l"/>
            <a:endParaRPr lang="en-GB" sz="2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5" name="bullet02">
            <a:extLst>
              <a:ext uri="{FF2B5EF4-FFF2-40B4-BE49-F238E27FC236}">
                <a16:creationId xmlns:a16="http://schemas.microsoft.com/office/drawing/2014/main" id="{97D7C503-1C51-4DD4-97FF-00A68B7A93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63" y="3685931"/>
            <a:ext cx="117692" cy="122400"/>
          </a:xfrm>
          <a:prstGeom prst="rect">
            <a:avLst/>
          </a:prstGeom>
        </p:spPr>
      </p:pic>
      <p:pic>
        <p:nvPicPr>
          <p:cNvPr id="47" name="bullet04">
            <a:extLst>
              <a:ext uri="{FF2B5EF4-FFF2-40B4-BE49-F238E27FC236}">
                <a16:creationId xmlns:a16="http://schemas.microsoft.com/office/drawing/2014/main" id="{6DEBCE15-DF87-49AF-9E00-E27325C6A1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63" y="4950475"/>
            <a:ext cx="117692" cy="122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56017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1" grpId="0"/>
      <p:bldP spid="32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8">
            <a:extLst>
              <a:ext uri="{FF2B5EF4-FFF2-40B4-BE49-F238E27FC236}">
                <a16:creationId xmlns:a16="http://schemas.microsoft.com/office/drawing/2014/main" id="{A86A6010-AC77-98ED-821E-A42D8A7A5CE4}"/>
              </a:ext>
            </a:extLst>
          </p:cNvPr>
          <p:cNvSpPr txBox="1"/>
          <p:nvPr/>
        </p:nvSpPr>
        <p:spPr>
          <a:xfrm>
            <a:off x="4919160" y="3676782"/>
            <a:ext cx="2699343" cy="1696792"/>
          </a:xfrm>
          <a:prstGeom prst="rect">
            <a:avLst/>
          </a:prstGeom>
          <a:solidFill>
            <a:srgbClr val="98D7CE"/>
          </a:solidFill>
        </p:spPr>
        <p:txBody>
          <a:bodyPr vert="horz" wrap="square" lIns="91440" tIns="75600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rgbClr val="595959"/>
                </a:solidFill>
              </a:rPr>
              <a:t>team leader</a:t>
            </a:r>
          </a:p>
        </p:txBody>
      </p:sp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1977335" cy="1099515"/>
            <a:chOff x="-1235" y="-815"/>
            <a:chExt cx="11977335" cy="109951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50" y="21482"/>
              <a:ext cx="1124195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Device registration</a:t>
              </a:r>
            </a:p>
            <a:p>
              <a:endParaRPr lang="en-GB" sz="3200" dirty="0">
                <a:solidFill>
                  <a:srgbClr val="595959"/>
                </a:solidFill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26" name="TextBox 52">
            <a:extLst>
              <a:ext uri="{FF2B5EF4-FFF2-40B4-BE49-F238E27FC236}">
                <a16:creationId xmlns:a16="http://schemas.microsoft.com/office/drawing/2014/main" id="{1A5EEF77-B848-0AB6-BC37-742342FF1C6B}"/>
              </a:ext>
            </a:extLst>
          </p:cNvPr>
          <p:cNvSpPr txBox="1"/>
          <p:nvPr/>
        </p:nvSpPr>
        <p:spPr>
          <a:xfrm>
            <a:off x="7814819" y="3676782"/>
            <a:ext cx="2699343" cy="1696792"/>
          </a:xfrm>
          <a:prstGeom prst="rect">
            <a:avLst/>
          </a:prstGeom>
          <a:solidFill>
            <a:srgbClr val="98D7CE"/>
          </a:solidFill>
        </p:spPr>
        <p:txBody>
          <a:bodyPr vert="horz" wrap="square" lIns="91440" tIns="75600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rgbClr val="595959"/>
                </a:solidFill>
              </a:rPr>
              <a:t>supervisor</a:t>
            </a:r>
          </a:p>
        </p:txBody>
      </p:sp>
      <p:sp>
        <p:nvSpPr>
          <p:cNvPr id="27" name="TextBox 48">
            <a:extLst>
              <a:ext uri="{FF2B5EF4-FFF2-40B4-BE49-F238E27FC236}">
                <a16:creationId xmlns:a16="http://schemas.microsoft.com/office/drawing/2014/main" id="{2CA0363F-E9D8-4769-E716-3FA757BC0DC5}"/>
              </a:ext>
            </a:extLst>
          </p:cNvPr>
          <p:cNvSpPr txBox="1"/>
          <p:nvPr/>
        </p:nvSpPr>
        <p:spPr>
          <a:xfrm>
            <a:off x="2044696" y="3676782"/>
            <a:ext cx="2699343" cy="1696792"/>
          </a:xfrm>
          <a:prstGeom prst="rect">
            <a:avLst/>
          </a:prstGeom>
          <a:solidFill>
            <a:srgbClr val="98D7CE"/>
          </a:solidFill>
        </p:spPr>
        <p:txBody>
          <a:bodyPr vert="horz" wrap="square" lIns="91440" tIns="75600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rgbClr val="595959"/>
                </a:solidFill>
              </a:rPr>
              <a:t>data collector</a:t>
            </a:r>
          </a:p>
        </p:txBody>
      </p:sp>
      <p:sp>
        <p:nvSpPr>
          <p:cNvPr id="2" name="Sentence stem">
            <a:extLst>
              <a:ext uri="{FF2B5EF4-FFF2-40B4-BE49-F238E27FC236}">
                <a16:creationId xmlns:a16="http://schemas.microsoft.com/office/drawing/2014/main" id="{6B184EB5-B241-EC0E-9B40-7776DD2CCAE7}"/>
              </a:ext>
            </a:extLst>
          </p:cNvPr>
          <p:cNvSpPr txBox="1"/>
          <p:nvPr/>
        </p:nvSpPr>
        <p:spPr>
          <a:xfrm>
            <a:off x="734150" y="1292596"/>
            <a:ext cx="4961891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Restrict registration to 1 device per: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240CBC0-D367-7D92-EFFB-6C0C21C81ACE}"/>
              </a:ext>
            </a:extLst>
          </p:cNvPr>
          <p:cNvGrpSpPr/>
          <p:nvPr/>
        </p:nvGrpSpPr>
        <p:grpSpPr>
          <a:xfrm>
            <a:off x="2194534" y="2063789"/>
            <a:ext cx="2399666" cy="2399666"/>
            <a:chOff x="2194534" y="1918826"/>
            <a:chExt cx="2399666" cy="2399666"/>
          </a:xfrm>
        </p:grpSpPr>
        <p:sp>
          <p:nvSpPr>
            <p:cNvPr id="30" name="circle">
              <a:extLst>
                <a:ext uri="{FF2B5EF4-FFF2-40B4-BE49-F238E27FC236}">
                  <a16:creationId xmlns:a16="http://schemas.microsoft.com/office/drawing/2014/main" id="{645EA158-44BB-5CE8-5BE9-805AD6FA2D57}"/>
                </a:ext>
              </a:extLst>
            </p:cNvPr>
            <p:cNvSpPr/>
            <p:nvPr/>
          </p:nvSpPr>
          <p:spPr>
            <a:xfrm>
              <a:off x="2194534" y="1918826"/>
              <a:ext cx="2399666" cy="2399666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11" name="Picture 10" descr="Icon&#10;&#10;Description automatically generated">
              <a:extLst>
                <a:ext uri="{FF2B5EF4-FFF2-40B4-BE49-F238E27FC236}">
                  <a16:creationId xmlns:a16="http://schemas.microsoft.com/office/drawing/2014/main" id="{C7395C69-7A06-DBD8-7FBD-717D80A25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855" y="2183535"/>
              <a:ext cx="1862685" cy="1862685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9E7778E-98A9-416C-E679-CC120148B224}"/>
              </a:ext>
            </a:extLst>
          </p:cNvPr>
          <p:cNvGrpSpPr/>
          <p:nvPr/>
        </p:nvGrpSpPr>
        <p:grpSpPr>
          <a:xfrm>
            <a:off x="5068998" y="2063789"/>
            <a:ext cx="2399666" cy="2399666"/>
            <a:chOff x="5068998" y="1918826"/>
            <a:chExt cx="2399666" cy="2399666"/>
          </a:xfrm>
        </p:grpSpPr>
        <p:sp>
          <p:nvSpPr>
            <p:cNvPr id="33" name="circle">
              <a:extLst>
                <a:ext uri="{FF2B5EF4-FFF2-40B4-BE49-F238E27FC236}">
                  <a16:creationId xmlns:a16="http://schemas.microsoft.com/office/drawing/2014/main" id="{99C14C35-580E-4B7B-0C17-51F2CE127609}"/>
                </a:ext>
              </a:extLst>
            </p:cNvPr>
            <p:cNvSpPr/>
            <p:nvPr/>
          </p:nvSpPr>
          <p:spPr>
            <a:xfrm>
              <a:off x="5068998" y="1918826"/>
              <a:ext cx="2399666" cy="2399666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13" name="Picture 12" descr="Icon&#10;&#10;Description automatically generated">
              <a:extLst>
                <a:ext uri="{FF2B5EF4-FFF2-40B4-BE49-F238E27FC236}">
                  <a16:creationId xmlns:a16="http://schemas.microsoft.com/office/drawing/2014/main" id="{2F3C527C-982B-6C26-86F4-47E76D384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7488" y="2183535"/>
              <a:ext cx="1862685" cy="1862685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7CF2526-339C-0663-9BCB-874B66004943}"/>
              </a:ext>
            </a:extLst>
          </p:cNvPr>
          <p:cNvGrpSpPr/>
          <p:nvPr/>
        </p:nvGrpSpPr>
        <p:grpSpPr>
          <a:xfrm>
            <a:off x="7964657" y="2063789"/>
            <a:ext cx="2399666" cy="2399666"/>
            <a:chOff x="7964657" y="1918826"/>
            <a:chExt cx="2399666" cy="2399666"/>
          </a:xfrm>
        </p:grpSpPr>
        <p:sp>
          <p:nvSpPr>
            <p:cNvPr id="38" name="circle">
              <a:extLst>
                <a:ext uri="{FF2B5EF4-FFF2-40B4-BE49-F238E27FC236}">
                  <a16:creationId xmlns:a16="http://schemas.microsoft.com/office/drawing/2014/main" id="{218F7046-248D-3BE7-FF25-F086013BC81A}"/>
                </a:ext>
              </a:extLst>
            </p:cNvPr>
            <p:cNvSpPr/>
            <p:nvPr/>
          </p:nvSpPr>
          <p:spPr>
            <a:xfrm>
              <a:off x="7964657" y="1918826"/>
              <a:ext cx="2399666" cy="2399666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15" name="Picture 14" descr="Icon&#10;&#10;Description automatically generated">
              <a:extLst>
                <a:ext uri="{FF2B5EF4-FFF2-40B4-BE49-F238E27FC236}">
                  <a16:creationId xmlns:a16="http://schemas.microsoft.com/office/drawing/2014/main" id="{8CC67825-F351-DF7D-0680-2ECBEF02B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9659" y="2165274"/>
              <a:ext cx="1880946" cy="188094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09294725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 animBg="1"/>
      <p:bldP spid="27" grpId="0" animBg="1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6831385" cy="611122"/>
            <a:chOff x="-1235" y="-815"/>
            <a:chExt cx="6831385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50" y="21482"/>
              <a:ext cx="60960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Device registration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A683E48-6773-4206-BB03-9167D44E5D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245" t="43895" r="23088" b="46125"/>
          <a:stretch/>
        </p:blipFill>
        <p:spPr>
          <a:xfrm>
            <a:off x="2804513" y="2516429"/>
            <a:ext cx="6248438" cy="182514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highlight1">
            <a:extLst>
              <a:ext uri="{FF2B5EF4-FFF2-40B4-BE49-F238E27FC236}">
                <a16:creationId xmlns:a16="http://schemas.microsoft.com/office/drawing/2014/main" id="{5C180731-66C6-48F9-945D-D751FD768194}"/>
              </a:ext>
            </a:extLst>
          </p:cNvPr>
          <p:cNvSpPr/>
          <p:nvPr/>
        </p:nvSpPr>
        <p:spPr>
          <a:xfrm>
            <a:off x="2992647" y="3265772"/>
            <a:ext cx="2794836" cy="938238"/>
          </a:xfrm>
          <a:prstGeom prst="rect">
            <a:avLst/>
          </a:prstGeom>
          <a:solidFill>
            <a:srgbClr val="FDDEA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993423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6831385" cy="611122"/>
            <a:chOff x="-1235" y="-815"/>
            <a:chExt cx="6831385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50" y="21482"/>
              <a:ext cx="60960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Device registration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65D2B2C-8539-4BBA-A01C-B5191824A2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389" t="45112" r="33612" b="46964"/>
          <a:stretch/>
        </p:blipFill>
        <p:spPr>
          <a:xfrm>
            <a:off x="3782150" y="2425805"/>
            <a:ext cx="4525998" cy="173875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9719488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16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Atkinson Hyperlegible"/>
        <a:ea typeface=""/>
        <a:cs typeface=""/>
      </a:majorFont>
      <a:minorFont>
        <a:latin typeface="Atkinson Hyperlegib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21990</TotalTime>
  <Words>1529</Words>
  <Application>Microsoft Office PowerPoint</Application>
  <PresentationFormat>Widescreen</PresentationFormat>
  <Paragraphs>206</Paragraphs>
  <Slides>26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HHFA_dc_tot_module4_unit1_en</dc:title>
  <dc:creator>WHO</dc:creator>
  <cp:lastModifiedBy>karenv</cp:lastModifiedBy>
  <cp:revision>273</cp:revision>
  <dcterms:created xsi:type="dcterms:W3CDTF">2022-07-29T14:12:36Z</dcterms:created>
  <dcterms:modified xsi:type="dcterms:W3CDTF">2023-07-05T10:04:27Z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49A61451-EF37-459D-B250-D6265FEC33DA</vt:lpwstr>
  </property>
  <property fmtid="{D5CDD505-2E9C-101B-9397-08002B2CF9AE}" pid="3" name="ArticulatePath">
    <vt:lpwstr>skin-v0.2</vt:lpwstr>
  </property>
</Properties>
</file>